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1"/>
    <p:sldMasterId id="2147483938" r:id="rId2"/>
    <p:sldMasterId id="2147483948" r:id="rId3"/>
  </p:sldMasterIdLst>
  <p:notesMasterIdLst>
    <p:notesMasterId r:id="rId47"/>
  </p:notesMasterIdLst>
  <p:handoutMasterIdLst>
    <p:handoutMasterId r:id="rId48"/>
  </p:handoutMasterIdLst>
  <p:sldIdLst>
    <p:sldId id="256" r:id="rId4"/>
    <p:sldId id="258" r:id="rId5"/>
    <p:sldId id="260" r:id="rId6"/>
    <p:sldId id="295" r:id="rId7"/>
    <p:sldId id="267" r:id="rId8"/>
    <p:sldId id="268" r:id="rId9"/>
    <p:sldId id="269" r:id="rId10"/>
    <p:sldId id="261" r:id="rId11"/>
    <p:sldId id="270" r:id="rId12"/>
    <p:sldId id="272" r:id="rId13"/>
    <p:sldId id="271" r:id="rId14"/>
    <p:sldId id="297" r:id="rId15"/>
    <p:sldId id="275" r:id="rId16"/>
    <p:sldId id="276" r:id="rId17"/>
    <p:sldId id="274" r:id="rId18"/>
    <p:sldId id="273" r:id="rId19"/>
    <p:sldId id="262" r:id="rId20"/>
    <p:sldId id="277" r:id="rId21"/>
    <p:sldId id="278" r:id="rId22"/>
    <p:sldId id="304" r:id="rId23"/>
    <p:sldId id="279" r:id="rId24"/>
    <p:sldId id="280" r:id="rId25"/>
    <p:sldId id="298" r:id="rId26"/>
    <p:sldId id="281" r:id="rId27"/>
    <p:sldId id="299" r:id="rId28"/>
    <p:sldId id="282" r:id="rId29"/>
    <p:sldId id="300" r:id="rId30"/>
    <p:sldId id="283" r:id="rId31"/>
    <p:sldId id="301" r:id="rId32"/>
    <p:sldId id="284" r:id="rId33"/>
    <p:sldId id="302" r:id="rId34"/>
    <p:sldId id="305" r:id="rId35"/>
    <p:sldId id="285" r:id="rId36"/>
    <p:sldId id="291" r:id="rId37"/>
    <p:sldId id="292" r:id="rId38"/>
    <p:sldId id="286" r:id="rId39"/>
    <p:sldId id="287" r:id="rId40"/>
    <p:sldId id="289" r:id="rId41"/>
    <p:sldId id="290" r:id="rId42"/>
    <p:sldId id="306" r:id="rId43"/>
    <p:sldId id="259" r:id="rId44"/>
    <p:sldId id="293" r:id="rId45"/>
    <p:sldId id="307" r:id="rId46"/>
  </p:sldIdLst>
  <p:sldSz cx="9144000" cy="6858000" type="screen4x3"/>
  <p:notesSz cx="7023100" cy="93091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DB"/>
    <a:srgbClr val="00549F"/>
    <a:srgbClr val="FDC82F"/>
    <a:srgbClr val="00338D"/>
    <a:srgbClr val="D0103A"/>
    <a:srgbClr val="008542"/>
    <a:srgbClr val="E37222"/>
    <a:srgbClr val="82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62" autoAdjust="0"/>
    <p:restoredTop sz="78134" autoAdjust="0"/>
  </p:normalViewPr>
  <p:slideViewPr>
    <p:cSldViewPr snapToGrid="0">
      <p:cViewPr varScale="1">
        <p:scale>
          <a:sx n="94" d="100"/>
          <a:sy n="94" d="100"/>
        </p:scale>
        <p:origin x="-2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fld id="{A5B780D0-5C7F-422C-931C-25201BE19360}" type="slidenum">
              <a:rPr lang="it-IT"/>
              <a:pPr>
                <a:defRPr/>
              </a:pPr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5045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46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14662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A6888345-B3D3-4351-A7A9-F936F5935E41}" type="datetimeFigureOut">
              <a:rPr lang="en-US"/>
              <a:pPr>
                <a:defRPr/>
              </a:pPr>
              <a:t>20/12/13</a:t>
            </a:fld>
            <a:endParaRPr lang="en-US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31900" y="693738"/>
            <a:ext cx="4621213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435475"/>
            <a:ext cx="52006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0950"/>
            <a:ext cx="30146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8870950"/>
            <a:ext cx="30146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D8DF57D7-2670-4E78-96DD-D9B2280512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30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(10/12/13 22:43) -----</a:t>
            </a:r>
          </a:p>
          <a:p>
            <a:pPr marL="228600" indent="-228600">
              <a:buAutoNum type="arabicPeriod"/>
            </a:pPr>
            <a:r>
              <a:rPr lang="en-US" dirty="0" smtClean="0"/>
              <a:t>Dar </a:t>
            </a:r>
            <a:r>
              <a:rPr lang="en-US" dirty="0"/>
              <a:t>la </a:t>
            </a:r>
            <a:r>
              <a:rPr lang="en-US" dirty="0" err="1" smtClean="0"/>
              <a:t>bienvenida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El </a:t>
            </a:r>
            <a:r>
              <a:rPr lang="en-US" dirty="0" err="1" smtClean="0"/>
              <a:t>publico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tribunal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330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clases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0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De-facto: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importancia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radica</a:t>
            </a:r>
            <a:r>
              <a:rPr lang="en-US" baseline="0" dirty="0" smtClean="0"/>
              <a:t> en la </a:t>
            </a:r>
            <a:r>
              <a:rPr lang="en-US" baseline="0" dirty="0" err="1" smtClean="0"/>
              <a:t>aceptación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ha </a:t>
            </a:r>
            <a:r>
              <a:rPr lang="en-US" baseline="0" dirty="0" err="1" smtClean="0"/>
              <a:t>tenido</a:t>
            </a:r>
            <a:endParaRPr lang="en-US" dirty="0" smtClean="0"/>
          </a:p>
          <a:p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veremos</a:t>
            </a:r>
            <a:r>
              <a:rPr lang="en-US" dirty="0" smtClean="0"/>
              <a:t> en </a:t>
            </a:r>
            <a:r>
              <a:rPr lang="en-US" dirty="0" err="1" smtClean="0"/>
              <a:t>detalle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adelante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37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 sensor lo </a:t>
            </a:r>
            <a:r>
              <a:rPr lang="en-US" dirty="0" err="1" smtClean="0"/>
              <a:t>explicaremos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adelante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42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Motivo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nuestra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plataforma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423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 </a:t>
            </a:r>
            <a:r>
              <a:rPr lang="en-US" dirty="0" err="1" smtClean="0"/>
              <a:t>teneis</a:t>
            </a:r>
            <a:r>
              <a:rPr lang="en-US" dirty="0" smtClean="0"/>
              <a:t> </a:t>
            </a:r>
            <a:r>
              <a:rPr lang="en-US" dirty="0" err="1" smtClean="0"/>
              <a:t>detallado</a:t>
            </a:r>
            <a:r>
              <a:rPr lang="en-US" dirty="0" smtClean="0"/>
              <a:t> en los </a:t>
            </a:r>
            <a:r>
              <a:rPr lang="en-US" dirty="0" err="1" smtClean="0"/>
              <a:t>tomos</a:t>
            </a:r>
            <a:r>
              <a:rPr lang="en-US" dirty="0" smtClean="0"/>
              <a:t>, </a:t>
            </a:r>
            <a:r>
              <a:rPr lang="en-US" dirty="0" err="1" smtClean="0"/>
              <a:t>esto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engloba</a:t>
            </a:r>
            <a:r>
              <a:rPr lang="en-US" dirty="0" smtClean="0"/>
              <a:t> a los </a:t>
            </a:r>
            <a:r>
              <a:rPr lang="en-US" dirty="0" err="1" smtClean="0"/>
              <a:t>demás</a:t>
            </a:r>
            <a:r>
              <a:rPr lang="en-US" dirty="0" smtClean="0"/>
              <a:t>. </a:t>
            </a:r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amplio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plataforma</a:t>
            </a:r>
            <a:r>
              <a:rPr lang="en-US" baseline="0" dirty="0" smtClean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061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 phrase:</a:t>
            </a:r>
          </a:p>
          <a:p>
            <a:r>
              <a:rPr lang="en-US" dirty="0" smtClean="0"/>
              <a:t>En </a:t>
            </a:r>
            <a:r>
              <a:rPr lang="en-US" dirty="0" err="1" smtClean="0"/>
              <a:t>resumen</a:t>
            </a:r>
            <a:r>
              <a:rPr lang="en-US" dirty="0" smtClean="0"/>
              <a:t> los </a:t>
            </a:r>
            <a:r>
              <a:rPr lang="en-US" dirty="0" err="1" smtClean="0"/>
              <a:t>requisitos</a:t>
            </a:r>
            <a:r>
              <a:rPr lang="en-US" dirty="0" smtClean="0"/>
              <a:t> son: </a:t>
            </a:r>
            <a:r>
              <a:rPr lang="en-US" dirty="0" err="1" smtClean="0"/>
              <a:t>diseñar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arquitectura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comunicar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módulos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heterogéneos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dividida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capas</a:t>
            </a:r>
            <a:r>
              <a:rPr lang="en-US" baseline="0" dirty="0" smtClean="0"/>
              <a:t>, con un motor de </a:t>
            </a:r>
            <a:r>
              <a:rPr lang="en-US" baseline="0" dirty="0" err="1" smtClean="0"/>
              <a:t>procesado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eventos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complejos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eventos</a:t>
            </a:r>
            <a:r>
              <a:rPr lang="en-US" baseline="0" dirty="0" smtClean="0"/>
              <a:t> de alto </a:t>
            </a:r>
            <a:r>
              <a:rPr lang="en-US" baseline="0" dirty="0" err="1" smtClean="0"/>
              <a:t>nivel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partir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eventos</a:t>
            </a:r>
            <a:r>
              <a:rPr lang="en-US" baseline="0" dirty="0" smtClean="0"/>
              <a:t> de alto </a:t>
            </a:r>
            <a:r>
              <a:rPr lang="en-US" baseline="0" dirty="0" err="1" smtClean="0"/>
              <a:t>nivel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otro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implemente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modelado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semántico</a:t>
            </a:r>
            <a:r>
              <a:rPr lang="en-US" baseline="0" dirty="0" smtClean="0"/>
              <a:t>. Con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red de </a:t>
            </a:r>
            <a:r>
              <a:rPr lang="en-US" baseline="0" dirty="0" err="1" smtClean="0"/>
              <a:t>sensores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manejar</a:t>
            </a:r>
            <a:r>
              <a:rPr lang="en-US" baseline="0" dirty="0" smtClean="0"/>
              <a:t> los </a:t>
            </a:r>
            <a:r>
              <a:rPr lang="en-US" baseline="0" dirty="0" err="1" smtClean="0"/>
              <a:t>eventos</a:t>
            </a:r>
            <a:r>
              <a:rPr lang="en-US" baseline="0" dirty="0" smtClean="0"/>
              <a:t> de los </a:t>
            </a:r>
            <a:r>
              <a:rPr lang="en-US" baseline="0" dirty="0" err="1" smtClean="0"/>
              <a:t>sensores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físicos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sobre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diseñarla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sea </a:t>
            </a:r>
            <a:r>
              <a:rPr lang="en-US" baseline="0" dirty="0" err="1" smtClean="0"/>
              <a:t>escalable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055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sección</a:t>
            </a:r>
            <a:r>
              <a:rPr lang="en-US" dirty="0" smtClean="0"/>
              <a:t> en 20 </a:t>
            </a:r>
            <a:r>
              <a:rPr lang="en-US" dirty="0" err="1" smtClean="0"/>
              <a:t>segundos</a:t>
            </a:r>
            <a:r>
              <a:rPr lang="en-US" dirty="0" smtClean="0"/>
              <a:t>: Dar a </a:t>
            </a:r>
            <a:r>
              <a:rPr lang="en-US" dirty="0" err="1" smtClean="0"/>
              <a:t>ver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formales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31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Clarificar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entrar</a:t>
            </a:r>
            <a:r>
              <a:rPr lang="en-US" dirty="0" smtClean="0"/>
              <a:t> y </a:t>
            </a:r>
            <a:r>
              <a:rPr lang="en-US" dirty="0" err="1" smtClean="0"/>
              <a:t>salir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ambos: con </a:t>
            </a:r>
            <a:r>
              <a:rPr lang="en-US" dirty="0" err="1" smtClean="0"/>
              <a:t>ejemplos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lado</a:t>
            </a:r>
            <a:endParaRPr lang="en-US" dirty="0" smtClean="0"/>
          </a:p>
          <a:p>
            <a:r>
              <a:rPr lang="en-US" dirty="0" err="1" smtClean="0"/>
              <a:t>Sencilla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ahora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arquitectura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798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Explicar</a:t>
            </a:r>
            <a:r>
              <a:rPr lang="en-US" baseline="0" dirty="0" smtClean="0"/>
              <a:t> la division en </a:t>
            </a:r>
            <a:r>
              <a:rPr lang="en-US" baseline="0" dirty="0" err="1" smtClean="0"/>
              <a:t>capas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nombrar</a:t>
            </a:r>
            <a:r>
              <a:rPr lang="en-US" baseline="0" dirty="0" smtClean="0"/>
              <a:t> los </a:t>
            </a:r>
            <a:r>
              <a:rPr lang="en-US" baseline="0" dirty="0" err="1" smtClean="0"/>
              <a:t>modulos</a:t>
            </a:r>
            <a:endParaRPr lang="en-US" dirty="0" smtClean="0"/>
          </a:p>
          <a:p>
            <a:r>
              <a:rPr lang="en-US" dirty="0" err="1" smtClean="0"/>
              <a:t>Explicar</a:t>
            </a:r>
            <a:r>
              <a:rPr lang="en-US" baseline="0" dirty="0" smtClean="0"/>
              <a:t> MOM: Message oriented middleware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12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 en </a:t>
            </a:r>
            <a:r>
              <a:rPr lang="en-US" dirty="0" err="1" smtClean="0"/>
              <a:t>sete</a:t>
            </a:r>
            <a:r>
              <a:rPr lang="en-US" dirty="0" smtClean="0"/>
              <a:t> </a:t>
            </a:r>
            <a:r>
              <a:rPr lang="en-US" dirty="0" err="1" smtClean="0"/>
              <a:t>módulo</a:t>
            </a:r>
            <a:r>
              <a:rPr lang="en-US" dirty="0" smtClean="0"/>
              <a:t> </a:t>
            </a:r>
            <a:r>
              <a:rPr lang="en-US" dirty="0" err="1" smtClean="0"/>
              <a:t>encargamos</a:t>
            </a:r>
            <a:r>
              <a:rPr lang="en-US" dirty="0" smtClean="0"/>
              <a:t> el software </a:t>
            </a:r>
            <a:r>
              <a:rPr lang="en-US" dirty="0" err="1" smtClean="0"/>
              <a:t>para</a:t>
            </a:r>
            <a:r>
              <a:rPr lang="en-US" dirty="0" smtClean="0"/>
              <a:t> el sensor de </a:t>
            </a:r>
            <a:r>
              <a:rPr lang="en-US" dirty="0" err="1" smtClean="0"/>
              <a:t>luz</a:t>
            </a:r>
            <a:r>
              <a:rPr lang="en-US" dirty="0" smtClean="0"/>
              <a:t>, el sensor de </a:t>
            </a:r>
            <a:r>
              <a:rPr lang="en-US" dirty="0" err="1" smtClean="0"/>
              <a:t>entrada</a:t>
            </a:r>
            <a:r>
              <a:rPr lang="en-US" dirty="0" smtClean="0"/>
              <a:t> (</a:t>
            </a:r>
            <a:r>
              <a:rPr lang="en-US" dirty="0" err="1" smtClean="0"/>
              <a:t>dni</a:t>
            </a:r>
            <a:r>
              <a:rPr lang="en-US" dirty="0" smtClean="0"/>
              <a:t>) 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Internet de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cosas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Veremos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ejemplos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implementación</a:t>
            </a:r>
            <a:r>
              <a:rPr lang="en-US" baseline="0" dirty="0" smtClean="0"/>
              <a:t> en el </a:t>
            </a:r>
            <a:r>
              <a:rPr lang="en-US" baseline="0" dirty="0" err="1" smtClean="0"/>
              <a:t>siguiente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capítulo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0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Contar</a:t>
            </a:r>
            <a:r>
              <a:rPr lang="en-US" dirty="0" smtClean="0"/>
              <a:t> un </a:t>
            </a:r>
            <a:r>
              <a:rPr lang="en-US" dirty="0" err="1" smtClean="0"/>
              <a:t>poco</a:t>
            </a:r>
            <a:r>
              <a:rPr lang="en-US" dirty="0" smtClean="0"/>
              <a:t> de lo </a:t>
            </a:r>
            <a:r>
              <a:rPr lang="en-US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pryecto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00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 </a:t>
            </a:r>
            <a:r>
              <a:rPr lang="en-US" dirty="0" err="1" smtClean="0"/>
              <a:t>través</a:t>
            </a:r>
            <a:r>
              <a:rPr lang="en-US" dirty="0" smtClean="0"/>
              <a:t> de APIs o </a:t>
            </a:r>
            <a:r>
              <a:rPr lang="en-US" dirty="0" err="1" smtClean="0"/>
              <a:t>librerías</a:t>
            </a:r>
            <a:r>
              <a:rPr lang="en-US" dirty="0" smtClean="0"/>
              <a:t> de </a:t>
            </a:r>
            <a:r>
              <a:rPr lang="en-US" dirty="0" err="1" smtClean="0"/>
              <a:t>acceso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quede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son </a:t>
            </a:r>
            <a:r>
              <a:rPr lang="en-US" baseline="0" dirty="0" err="1" smtClean="0"/>
              <a:t>sentidos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inversos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21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Definir</a:t>
            </a:r>
            <a:r>
              <a:rPr lang="en-US" dirty="0" smtClean="0"/>
              <a:t> ambos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eventos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40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 </a:t>
            </a:r>
            <a:r>
              <a:rPr lang="en-US" dirty="0" err="1" smtClean="0"/>
              <a:t>primero</a:t>
            </a:r>
            <a:r>
              <a:rPr lang="en-US" dirty="0" smtClean="0"/>
              <a:t>, SPIN: SPARQL </a:t>
            </a:r>
            <a:r>
              <a:rPr lang="en-US" dirty="0" err="1" smtClean="0"/>
              <a:t>inferencing</a:t>
            </a:r>
            <a:r>
              <a:rPr lang="en-US" dirty="0" smtClean="0"/>
              <a:t> notation, </a:t>
            </a:r>
            <a:r>
              <a:rPr lang="en-US" dirty="0" err="1" smtClean="0"/>
              <a:t>ofrece</a:t>
            </a:r>
            <a:r>
              <a:rPr lang="en-US" dirty="0" smtClean="0"/>
              <a:t> un motor de INFERENCIAS, </a:t>
            </a:r>
            <a:r>
              <a:rPr lang="en-US" dirty="0" err="1" smtClean="0"/>
              <a:t>distino</a:t>
            </a:r>
            <a:r>
              <a:rPr lang="en-US" baseline="0" dirty="0" smtClean="0"/>
              <a:t> a un motor de REGLAS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inferienciadas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deducidas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38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diseñada</a:t>
            </a:r>
            <a:r>
              <a:rPr lang="en-US" dirty="0" smtClean="0"/>
              <a:t> la </a:t>
            </a:r>
            <a:r>
              <a:rPr lang="en-US" dirty="0" err="1" smtClean="0"/>
              <a:t>arquitectura</a:t>
            </a:r>
            <a:endParaRPr lang="en-US" dirty="0" smtClean="0"/>
          </a:p>
          <a:p>
            <a:r>
              <a:rPr lang="en-US" dirty="0" err="1" smtClean="0"/>
              <a:t>Hemos</a:t>
            </a:r>
            <a:r>
              <a:rPr lang="en-US" dirty="0" smtClean="0"/>
              <a:t> </a:t>
            </a:r>
            <a:r>
              <a:rPr lang="en-US" dirty="0" err="1" smtClean="0"/>
              <a:t>diseñado</a:t>
            </a:r>
            <a:r>
              <a:rPr lang="en-US" dirty="0" smtClean="0"/>
              <a:t> </a:t>
            </a:r>
            <a:r>
              <a:rPr lang="en-US" dirty="0" err="1" smtClean="0"/>
              <a:t>canalessegun</a:t>
            </a:r>
            <a:r>
              <a:rPr lang="en-US" dirty="0" smtClean="0"/>
              <a:t> la </a:t>
            </a:r>
            <a:r>
              <a:rPr lang="en-US" dirty="0" err="1" smtClean="0"/>
              <a:t>ontologia</a:t>
            </a:r>
            <a:r>
              <a:rPr lang="en-US" dirty="0" smtClean="0"/>
              <a:t> ewe</a:t>
            </a:r>
          </a:p>
          <a:p>
            <a:r>
              <a:rPr lang="en-US" dirty="0" err="1" smtClean="0"/>
              <a:t>Explicar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despacio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54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diseño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canales</a:t>
            </a:r>
            <a:r>
              <a:rPr lang="en-US" baseline="0" dirty="0" smtClean="0"/>
              <a:t> lo </a:t>
            </a:r>
            <a:r>
              <a:rPr lang="en-US" baseline="0" dirty="0" err="1" smtClean="0"/>
              <a:t>encontraréis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extensivamente</a:t>
            </a:r>
            <a:r>
              <a:rPr lang="en-US" baseline="0" dirty="0" smtClean="0"/>
              <a:t> en los </a:t>
            </a:r>
            <a:r>
              <a:rPr lang="en-US" baseline="0" dirty="0" err="1" smtClean="0"/>
              <a:t>tomos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aquí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presentamos</a:t>
            </a:r>
            <a:r>
              <a:rPr lang="en-US" baseline="0" dirty="0" smtClean="0"/>
              <a:t> el canal de meeting (</a:t>
            </a:r>
            <a:r>
              <a:rPr lang="en-US" baseline="0" dirty="0" err="1" smtClean="0"/>
              <a:t>Apartado</a:t>
            </a:r>
            <a:r>
              <a:rPr lang="en-US" baseline="0" dirty="0" smtClean="0"/>
              <a:t> 6.7)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49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unas</a:t>
            </a:r>
            <a:r>
              <a:rPr lang="en-US" dirty="0" smtClean="0"/>
              <a:t> </a:t>
            </a:r>
            <a:r>
              <a:rPr lang="en-US" dirty="0" err="1" smtClean="0"/>
              <a:t>semanas</a:t>
            </a:r>
            <a:r>
              <a:rPr lang="en-US" dirty="0" smtClean="0"/>
              <a:t> </a:t>
            </a:r>
            <a:r>
              <a:rPr lang="en-US" dirty="0" err="1" smtClean="0"/>
              <a:t>entramos</a:t>
            </a:r>
            <a:r>
              <a:rPr lang="en-US" dirty="0" smtClean="0"/>
              <a:t> en </a:t>
            </a:r>
            <a:r>
              <a:rPr lang="en-US" dirty="0" err="1" smtClean="0"/>
              <a:t>contacto</a:t>
            </a:r>
            <a:r>
              <a:rPr lang="en-US" dirty="0" smtClean="0"/>
              <a:t> con thinking</a:t>
            </a:r>
            <a:r>
              <a:rPr lang="en-US" baseline="0" dirty="0" smtClean="0"/>
              <a:t> things (</a:t>
            </a:r>
            <a:r>
              <a:rPr lang="en-US" baseline="0" dirty="0" err="1" smtClean="0"/>
              <a:t>hablar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poco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ellos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smtClean="0"/>
              <a:t>El video se </a:t>
            </a:r>
            <a:r>
              <a:rPr lang="en-US" dirty="0" err="1" smtClean="0"/>
              <a:t>hizo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ellos</a:t>
            </a:r>
            <a:r>
              <a:rPr lang="en-US" dirty="0" smtClean="0"/>
              <a:t> </a:t>
            </a:r>
            <a:r>
              <a:rPr lang="en-US" dirty="0" err="1" smtClean="0"/>
              <a:t>Orientado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empresa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hablando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poco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0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98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 </a:t>
            </a:r>
            <a:r>
              <a:rPr lang="en-US" dirty="0" err="1" smtClean="0"/>
              <a:t>mismo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el </a:t>
            </a:r>
            <a:r>
              <a:rPr lang="en-US" dirty="0" err="1" smtClean="0"/>
              <a:t>dni</a:t>
            </a:r>
            <a:r>
              <a:rPr lang="en-US" dirty="0" smtClean="0"/>
              <a:t> -&gt; </a:t>
            </a:r>
            <a:r>
              <a:rPr lang="en-US" dirty="0" err="1" smtClean="0"/>
              <a:t>pasar</a:t>
            </a:r>
            <a:endParaRPr lang="en-US" dirty="0" smtClean="0"/>
          </a:p>
          <a:p>
            <a:r>
              <a:rPr lang="en-US" dirty="0" err="1" smtClean="0"/>
              <a:t>Hablar</a:t>
            </a:r>
            <a:r>
              <a:rPr lang="en-US" dirty="0" smtClean="0"/>
              <a:t> de </a:t>
            </a:r>
            <a:r>
              <a:rPr lang="en-US" dirty="0" err="1" smtClean="0"/>
              <a:t>pasividad</a:t>
            </a:r>
            <a:r>
              <a:rPr lang="en-US" dirty="0" smtClean="0"/>
              <a:t> y </a:t>
            </a:r>
            <a:r>
              <a:rPr lang="en-US" dirty="0" err="1" smtClean="0"/>
              <a:t>modularidad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72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pararse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38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Mucho </a:t>
            </a:r>
            <a:r>
              <a:rPr lang="en-US" dirty="0" err="1" smtClean="0"/>
              <a:t>desarrollo</a:t>
            </a:r>
            <a:r>
              <a:rPr lang="en-US" dirty="0" smtClean="0"/>
              <a:t>, </a:t>
            </a:r>
            <a:r>
              <a:rPr lang="en-US" dirty="0" err="1" smtClean="0"/>
              <a:t>muchas</a:t>
            </a:r>
            <a:r>
              <a:rPr lang="en-US" dirty="0" smtClean="0"/>
              <a:t> </a:t>
            </a:r>
            <a:r>
              <a:rPr lang="en-US" dirty="0" err="1" smtClean="0"/>
              <a:t>iteraciones</a:t>
            </a:r>
            <a:r>
              <a:rPr lang="en-US" dirty="0" smtClean="0"/>
              <a:t> y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r>
              <a:rPr lang="en-US" dirty="0" smtClean="0"/>
              <a:t> </a:t>
            </a:r>
            <a:r>
              <a:rPr lang="en-US" dirty="0" err="1" smtClean="0"/>
              <a:t>hemos</a:t>
            </a:r>
            <a:r>
              <a:rPr lang="en-US" dirty="0" smtClean="0"/>
              <a:t> </a:t>
            </a:r>
            <a:r>
              <a:rPr lang="en-US" dirty="0" err="1" smtClean="0"/>
              <a:t>aprendido</a:t>
            </a:r>
            <a:r>
              <a:rPr lang="en-US" dirty="0" smtClean="0"/>
              <a:t> </a:t>
            </a:r>
            <a:r>
              <a:rPr lang="en-US" dirty="0" err="1" smtClean="0"/>
              <a:t>muchísimo</a:t>
            </a:r>
            <a:r>
              <a:rPr lang="en-US" dirty="0" smtClean="0"/>
              <a:t> en el </a:t>
            </a:r>
            <a:r>
              <a:rPr lang="en-US" dirty="0" err="1" smtClean="0"/>
              <a:t>camino</a:t>
            </a:r>
            <a:r>
              <a:rPr lang="en-US" dirty="0" smtClean="0"/>
              <a:t>, </a:t>
            </a:r>
            <a:r>
              <a:rPr lang="en-US" dirty="0" err="1" smtClean="0"/>
              <a:t>tanto</a:t>
            </a:r>
            <a:r>
              <a:rPr lang="en-US" dirty="0" smtClean="0"/>
              <a:t> Miguel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yo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54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En un </a:t>
            </a:r>
            <a:r>
              <a:rPr lang="en-US" baseline="0" dirty="0" err="1" smtClean="0"/>
              <a:t>momento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veremos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definición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plataforma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automatizacion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tareas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triunfo</a:t>
            </a:r>
            <a:r>
              <a:rPr lang="en-US" baseline="0" dirty="0" smtClean="0"/>
              <a:t> reside en la </a:t>
            </a:r>
            <a:r>
              <a:rPr lang="en-US" baseline="0" dirty="0" err="1" smtClean="0"/>
              <a:t>facilidad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usuario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medio</a:t>
            </a:r>
            <a:r>
              <a:rPr lang="en-US" baseline="0" dirty="0" smtClean="0"/>
              <a:t> de internet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Explicar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reglas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evento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condicion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acción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Reglas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admitan</a:t>
            </a:r>
            <a:r>
              <a:rPr lang="en-US" baseline="0" dirty="0" smtClean="0"/>
              <a:t> multiples </a:t>
            </a:r>
            <a:r>
              <a:rPr lang="en-US" baseline="0" dirty="0" err="1" smtClean="0"/>
              <a:t>condiciones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condiciones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complejas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razonamiento</a:t>
            </a:r>
            <a:r>
              <a:rPr lang="en-US" baseline="0" dirty="0" smtClean="0"/>
              <a:t> temporal…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Identificamos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plataforma</a:t>
            </a:r>
            <a:r>
              <a:rPr lang="en-US" baseline="0" dirty="0" smtClean="0"/>
              <a:t> lo </a:t>
            </a:r>
            <a:r>
              <a:rPr lang="en-US" baseline="0" dirty="0" err="1" smtClean="0"/>
              <a:t>hace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manera</a:t>
            </a:r>
            <a:r>
              <a:rPr lang="en-US" baseline="0" dirty="0" smtClean="0"/>
              <a:t> (el </a:t>
            </a:r>
            <a:r>
              <a:rPr lang="en-US" baseline="0" dirty="0" err="1" smtClean="0"/>
              <a:t>usuario</a:t>
            </a:r>
            <a:r>
              <a:rPr lang="en-US" baseline="0" dirty="0" smtClean="0"/>
              <a:t> no se </a:t>
            </a:r>
            <a:r>
              <a:rPr lang="en-US" baseline="0" dirty="0" err="1" smtClean="0"/>
              <a:t>entera</a:t>
            </a:r>
            <a:r>
              <a:rPr lang="en-US" baseline="0" dirty="0" smtClean="0"/>
              <a:t>..)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109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Multiu</a:t>
            </a:r>
            <a:r>
              <a:rPr lang="en-US" dirty="0" smtClean="0"/>
              <a:t>: dos meetings, </a:t>
            </a:r>
            <a:r>
              <a:rPr lang="en-US" dirty="0" err="1" smtClean="0"/>
              <a:t>entiende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mismo</a:t>
            </a:r>
            <a:endParaRPr lang="en-US" dirty="0" smtClean="0"/>
          </a:p>
          <a:p>
            <a:r>
              <a:rPr lang="en-US" dirty="0" err="1" smtClean="0"/>
              <a:t>Hablar</a:t>
            </a:r>
            <a:r>
              <a:rPr lang="en-US" dirty="0" smtClean="0"/>
              <a:t> de thinking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1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Ontología</a:t>
            </a:r>
            <a:r>
              <a:rPr lang="en-US" dirty="0" smtClean="0"/>
              <a:t> EWE: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explicaremos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adelante</a:t>
            </a: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01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=3 </a:t>
            </a:r>
            <a:r>
              <a:rPr lang="en-US" dirty="0" err="1" smtClean="0"/>
              <a:t>cosas</a:t>
            </a:r>
            <a:r>
              <a:rPr lang="en-US" dirty="0" smtClean="0"/>
              <a:t>, </a:t>
            </a:r>
            <a:r>
              <a:rPr lang="en-US" dirty="0" err="1" smtClean="0"/>
              <a:t>hemos</a:t>
            </a:r>
            <a:r>
              <a:rPr lang="en-US" dirty="0" smtClean="0"/>
              <a:t> </a:t>
            </a:r>
            <a:r>
              <a:rPr lang="en-US" dirty="0" err="1" smtClean="0"/>
              <a:t>diseñado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arquitectura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hemos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construido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prototipo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4.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aglutine</a:t>
            </a:r>
            <a:r>
              <a:rPr lang="en-US" baseline="0" dirty="0" smtClean="0"/>
              <a:t> los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comentado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33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Presentar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diferencia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y el </a:t>
            </a:r>
            <a:r>
              <a:rPr lang="en-US" baseline="0" dirty="0" err="1" smtClean="0"/>
              <a:t>nuestro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eventos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complejos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ontologia</a:t>
            </a:r>
            <a:r>
              <a:rPr lang="en-US" baseline="0" dirty="0" smtClean="0"/>
              <a:t>, web y </a:t>
            </a:r>
            <a:r>
              <a:rPr lang="en-US" baseline="0" dirty="0" err="1" smtClean="0"/>
              <a:t>sensores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16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err="1" smtClean="0"/>
              <a:t>Ventajas</a:t>
            </a:r>
            <a:r>
              <a:rPr lang="en-US" baseline="0" dirty="0" smtClean="0"/>
              <a:t> de los </a:t>
            </a:r>
            <a:r>
              <a:rPr lang="en-US" baseline="0" dirty="0" err="1" smtClean="0"/>
              <a:t>motores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reglas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Permiten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desarrollador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definir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 sin </a:t>
            </a:r>
            <a:r>
              <a:rPr lang="en-US" baseline="0" dirty="0" err="1" smtClean="0"/>
              <a:t>implementar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cómo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Separación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lógica</a:t>
            </a:r>
            <a:r>
              <a:rPr lang="en-US" baseline="0" dirty="0" smtClean="0"/>
              <a:t> (production memory) y los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 (working memory)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13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Definicion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Para</a:t>
            </a:r>
            <a:r>
              <a:rPr lang="en-US" baseline="0" dirty="0" smtClean="0"/>
              <a:t> lo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usa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ejemplos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Drools fusion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(2 </a:t>
            </a:r>
            <a:r>
              <a:rPr lang="en-US" baseline="0" dirty="0" err="1" smtClean="0"/>
              <a:t>transparencias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52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Hemos</a:t>
            </a:r>
            <a:r>
              <a:rPr lang="en-US" dirty="0" smtClean="0"/>
              <a:t> </a:t>
            </a:r>
            <a:r>
              <a:rPr lang="en-US" dirty="0" err="1" smtClean="0"/>
              <a:t>decidido</a:t>
            </a:r>
            <a:r>
              <a:rPr lang="en-US" dirty="0" smtClean="0"/>
              <a:t> </a:t>
            </a:r>
            <a:r>
              <a:rPr lang="en-US" dirty="0" err="1" smtClean="0"/>
              <a:t>usar</a:t>
            </a:r>
            <a:r>
              <a:rPr lang="en-US" dirty="0" smtClean="0"/>
              <a:t> la suite drools. </a:t>
            </a:r>
            <a:r>
              <a:rPr lang="en-US" dirty="0" err="1" smtClean="0"/>
              <a:t>Mencionar</a:t>
            </a:r>
            <a:r>
              <a:rPr lang="en-US" dirty="0" smtClean="0"/>
              <a:t> Guvnor</a:t>
            </a:r>
          </a:p>
          <a:p>
            <a:endParaRPr lang="en-US" dirty="0" smtClean="0"/>
          </a:p>
          <a:p>
            <a:r>
              <a:rPr lang="en-US" dirty="0" err="1" smtClean="0"/>
              <a:t>Esto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regla</a:t>
            </a:r>
            <a:r>
              <a:rPr lang="en-US" dirty="0" smtClean="0"/>
              <a:t> fusion,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parar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SI.png"/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3716" r="14449" b="37159"/>
          <a:stretch/>
        </p:blipFill>
        <p:spPr>
          <a:xfrm>
            <a:off x="4562979" y="3328127"/>
            <a:ext cx="4581021" cy="3529873"/>
          </a:xfrm>
          <a:prstGeom prst="rect">
            <a:avLst/>
          </a:prstGeom>
        </p:spPr>
      </p:pic>
      <p:sp>
        <p:nvSpPr>
          <p:cNvPr id="5632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4361" y="3886200"/>
            <a:ext cx="7948800" cy="419100"/>
          </a:xfr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/>
          </p:nvPr>
        </p:nvSpPr>
        <p:spPr>
          <a:xfrm>
            <a:off x="587374" y="2574925"/>
            <a:ext cx="7947025" cy="579438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pic>
        <p:nvPicPr>
          <p:cNvPr id="56344" name="Picture 24" descr="PPT_Header0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5" name="Picture 25" descr="PPT_Header0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631825" y="6429375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10" name="Picture 9" descr="heading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7" y="0"/>
            <a:ext cx="8778533" cy="1158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SI.png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3716" r="14449" b="37159"/>
          <a:stretch/>
        </p:blipFill>
        <p:spPr>
          <a:xfrm>
            <a:off x="4562979" y="3328127"/>
            <a:ext cx="4581021" cy="3529873"/>
          </a:xfrm>
          <a:prstGeom prst="rect">
            <a:avLst/>
          </a:prstGeom>
        </p:spPr>
      </p:pic>
      <p:sp>
        <p:nvSpPr>
          <p:cNvPr id="5632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4361" y="3886200"/>
            <a:ext cx="7948800" cy="419100"/>
          </a:xfr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/>
            </a:lvl1pPr>
          </a:lstStyle>
          <a:p>
            <a:pPr lvl="0"/>
            <a:r>
              <a:rPr lang="es-ES_tradnl" noProof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/>
          </p:nvPr>
        </p:nvSpPr>
        <p:spPr>
          <a:xfrm>
            <a:off x="587374" y="2574925"/>
            <a:ext cx="7947025" cy="579438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noProof="0" smtClean="0"/>
              <a:t>Click to edit Master title style</a:t>
            </a:r>
            <a:endParaRPr lang="en-GB" noProof="0" dirty="0" smtClean="0"/>
          </a:p>
        </p:txBody>
      </p:sp>
      <p:pic>
        <p:nvPicPr>
          <p:cNvPr id="56344" name="Picture 24" descr="PPT_Header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5" name="Picture 25" descr="PPT_Header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47" name="Text Box 27"/>
          <p:cNvSpPr txBox="1">
            <a:spLocks noChangeArrowheads="1"/>
          </p:cNvSpPr>
          <p:nvPr/>
        </p:nvSpPr>
        <p:spPr bwMode="auto">
          <a:xfrm>
            <a:off x="631825" y="6429375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10" name="Picture 9" descr="heading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7" y="0"/>
            <a:ext cx="8778533" cy="1158279"/>
          </a:xfrm>
          <a:prstGeom prst="rect">
            <a:avLst/>
          </a:prstGeom>
        </p:spPr>
      </p:pic>
      <p:pic>
        <p:nvPicPr>
          <p:cNvPr id="9" name="Picture 8" descr="GSI.png"/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3716" r="14449" b="37159"/>
          <a:stretch/>
        </p:blipFill>
        <p:spPr>
          <a:xfrm>
            <a:off x="4562979" y="3328127"/>
            <a:ext cx="4581021" cy="3529873"/>
          </a:xfrm>
          <a:prstGeom prst="rect">
            <a:avLst/>
          </a:prstGeom>
        </p:spPr>
      </p:pic>
      <p:pic>
        <p:nvPicPr>
          <p:cNvPr id="11" name="Picture 24" descr="PPT_Header0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5" descr="PPT_Header0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27"/>
          <p:cNvSpPr txBox="1">
            <a:spLocks noChangeArrowheads="1"/>
          </p:cNvSpPr>
          <p:nvPr userDrawn="1"/>
        </p:nvSpPr>
        <p:spPr bwMode="auto">
          <a:xfrm>
            <a:off x="631825" y="6429375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15" name="Picture 14" descr="heading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7" y="0"/>
            <a:ext cx="8778533" cy="1158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188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4406898"/>
            <a:ext cx="7789050" cy="1323439"/>
          </a:xfrm>
        </p:spPr>
        <p:txBody>
          <a:bodyPr anchor="t"/>
          <a:lstStyle>
            <a:lvl1pPr algn="l">
              <a:defRPr sz="4000" b="1" cap="all">
                <a:solidFill>
                  <a:srgbClr val="0098DB"/>
                </a:solidFill>
              </a:defRPr>
            </a:lvl1pPr>
          </a:lstStyle>
          <a:p>
            <a:r>
              <a:rPr lang="es-ES_tradnl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906713"/>
            <a:ext cx="77890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503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673225"/>
            <a:ext cx="3889376" cy="431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3" y="1673225"/>
            <a:ext cx="3888000" cy="431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9867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400" y="381600"/>
            <a:ext cx="6105600" cy="4284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123" y="1666800"/>
            <a:ext cx="3895200" cy="49680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66875"/>
            <a:ext cx="3896416" cy="495324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3898900" cy="38163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619200" y="2174400"/>
            <a:ext cx="3898900" cy="38163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5409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91654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299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400" y="409890"/>
            <a:ext cx="6105600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66874"/>
            <a:ext cx="4968875" cy="432435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125" y="1666800"/>
            <a:ext cx="2846388" cy="4324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985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000" y="5069086"/>
            <a:ext cx="5932800" cy="307777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s-ES_tradnl" noProof="0" smtClean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01787" y="1666873"/>
            <a:ext cx="5932488" cy="33909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2000" y="5372100"/>
            <a:ext cx="5932800" cy="6191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1501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SI.png"/>
          <p:cNvPicPr>
            <a:picLocks noChangeAspect="1"/>
          </p:cNvPicPr>
          <p:nvPr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3716" r="14449" b="37159"/>
          <a:stretch/>
        </p:blipFill>
        <p:spPr>
          <a:xfrm>
            <a:off x="4562979" y="3328127"/>
            <a:ext cx="4581021" cy="3529873"/>
          </a:xfrm>
          <a:prstGeom prst="rect">
            <a:avLst/>
          </a:prstGeom>
        </p:spPr>
      </p:pic>
      <p:sp>
        <p:nvSpPr>
          <p:cNvPr id="5632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4361" y="3886200"/>
            <a:ext cx="7948800" cy="419100"/>
          </a:xfr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/>
            </a:lvl1pPr>
          </a:lstStyle>
          <a:p>
            <a:pPr lvl="0"/>
            <a:r>
              <a:rPr lang="es-ES_tradnl" noProof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/>
          </p:nvPr>
        </p:nvSpPr>
        <p:spPr>
          <a:xfrm>
            <a:off x="587374" y="2574925"/>
            <a:ext cx="7947025" cy="579438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_tradnl" noProof="0" smtClean="0"/>
              <a:t>Click to edit Master title style</a:t>
            </a:r>
            <a:endParaRPr lang="en-GB" noProof="0" dirty="0" smtClean="0"/>
          </a:p>
        </p:txBody>
      </p:sp>
      <p:pic>
        <p:nvPicPr>
          <p:cNvPr id="56344" name="Picture 24" descr="PPT_Header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5" name="Picture 25" descr="PPT_Header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347" name="Text Box 27"/>
          <p:cNvSpPr txBox="1">
            <a:spLocks noChangeArrowheads="1"/>
          </p:cNvSpPr>
          <p:nvPr/>
        </p:nvSpPr>
        <p:spPr bwMode="auto">
          <a:xfrm>
            <a:off x="631825" y="6429375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10" name="Picture 9" descr="heading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7" y="0"/>
            <a:ext cx="8778533" cy="1158279"/>
          </a:xfrm>
          <a:prstGeom prst="rect">
            <a:avLst/>
          </a:prstGeom>
        </p:spPr>
      </p:pic>
      <p:pic>
        <p:nvPicPr>
          <p:cNvPr id="9" name="Picture 8" descr="GSI.png"/>
          <p:cNvPicPr>
            <a:picLocks noChangeAspect="1"/>
          </p:cNvPicPr>
          <p:nvPr userDrawn="1"/>
        </p:nvPicPr>
        <p:blipFill rotWithShape="1">
          <a:blip r:embed="rId2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3716" r="14449" b="37159"/>
          <a:stretch/>
        </p:blipFill>
        <p:spPr>
          <a:xfrm>
            <a:off x="4562979" y="3328127"/>
            <a:ext cx="4581021" cy="3529873"/>
          </a:xfrm>
          <a:prstGeom prst="rect">
            <a:avLst/>
          </a:prstGeom>
        </p:spPr>
      </p:pic>
      <p:pic>
        <p:nvPicPr>
          <p:cNvPr id="11" name="Picture 24" descr="PPT_Header0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5" descr="PPT_Header0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27"/>
          <p:cNvSpPr txBox="1">
            <a:spLocks noChangeArrowheads="1"/>
          </p:cNvSpPr>
          <p:nvPr userDrawn="1"/>
        </p:nvSpPr>
        <p:spPr bwMode="auto">
          <a:xfrm>
            <a:off x="631825" y="6429375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15" name="Picture 14" descr="heading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7" y="0"/>
            <a:ext cx="8778533" cy="1158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188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188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4406898"/>
            <a:ext cx="7789050" cy="1323439"/>
          </a:xfrm>
        </p:spPr>
        <p:txBody>
          <a:bodyPr anchor="t"/>
          <a:lstStyle>
            <a:lvl1pPr algn="l">
              <a:defRPr sz="4000" b="1" cap="all">
                <a:solidFill>
                  <a:srgbClr val="0098DB"/>
                </a:solidFill>
              </a:defRPr>
            </a:lvl1pPr>
          </a:lstStyle>
          <a:p>
            <a:r>
              <a:rPr lang="es-ES_tradnl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906713"/>
            <a:ext cx="77890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503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673225"/>
            <a:ext cx="3889376" cy="431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3" y="1673225"/>
            <a:ext cx="3888000" cy="431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9867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400" y="381600"/>
            <a:ext cx="6105600" cy="4284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123" y="1666800"/>
            <a:ext cx="3895200" cy="49680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66875"/>
            <a:ext cx="3896416" cy="495324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3898900" cy="38163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619200" y="2174400"/>
            <a:ext cx="3898900" cy="38163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5409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916545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299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400" y="409890"/>
            <a:ext cx="6105600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66874"/>
            <a:ext cx="4968875" cy="432435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  <a:p>
            <a:pPr lvl="1"/>
            <a:r>
              <a:rPr lang="es-ES_tradnl" noProof="0" smtClean="0"/>
              <a:t>Second level</a:t>
            </a:r>
          </a:p>
          <a:p>
            <a:pPr lvl="2"/>
            <a:r>
              <a:rPr lang="es-ES_tradnl" noProof="0" smtClean="0"/>
              <a:t>Third level</a:t>
            </a:r>
          </a:p>
          <a:p>
            <a:pPr lvl="3"/>
            <a:r>
              <a:rPr lang="es-ES_tradnl" noProof="0" smtClean="0"/>
              <a:t>Fourth level</a:t>
            </a:r>
          </a:p>
          <a:p>
            <a:pPr lvl="4"/>
            <a:r>
              <a:rPr lang="es-ES_tradnl" noProof="0" smtClean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125" y="1666800"/>
            <a:ext cx="2846388" cy="4324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9851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000" y="5069086"/>
            <a:ext cx="5932800" cy="307777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s-ES_tradnl" noProof="0" smtClean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01787" y="1666873"/>
            <a:ext cx="5932488" cy="33909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2000" y="5372100"/>
            <a:ext cx="5932800" cy="6191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1501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4406898"/>
            <a:ext cx="7789050" cy="1323439"/>
          </a:xfrm>
        </p:spPr>
        <p:txBody>
          <a:bodyPr anchor="t"/>
          <a:lstStyle>
            <a:lvl1pPr algn="l">
              <a:defRPr sz="4000" b="1" cap="all">
                <a:solidFill>
                  <a:srgbClr val="0098DB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2906713"/>
            <a:ext cx="77890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503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673225"/>
            <a:ext cx="3889376" cy="431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3" y="1673225"/>
            <a:ext cx="3888000" cy="431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9867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400" y="381600"/>
            <a:ext cx="6105600" cy="428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123" y="1666800"/>
            <a:ext cx="3895200" cy="49680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66875"/>
            <a:ext cx="3896416" cy="495324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3898900" cy="38163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619200" y="2174400"/>
            <a:ext cx="3898900" cy="381635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5409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9165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8299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400" y="409890"/>
            <a:ext cx="6105600" cy="400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66874"/>
            <a:ext cx="4968875" cy="432435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125" y="1666800"/>
            <a:ext cx="2846388" cy="43243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98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000" y="5069086"/>
            <a:ext cx="5932800" cy="307777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01787" y="1666873"/>
            <a:ext cx="5932488" cy="33909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2000" y="5372100"/>
            <a:ext cx="5932800" cy="6191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150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SI.png"/>
          <p:cNvPicPr>
            <a:picLocks noChangeAspect="1"/>
          </p:cNvPicPr>
          <p:nvPr userDrawn="1"/>
        </p:nvPicPr>
        <p:blipFill rotWithShape="1">
          <a:blip r:embed="rId11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3716" r="14449" b="37159"/>
          <a:stretch/>
        </p:blipFill>
        <p:spPr>
          <a:xfrm>
            <a:off x="4562979" y="3328127"/>
            <a:ext cx="4581021" cy="3529873"/>
          </a:xfrm>
          <a:prstGeom prst="rect">
            <a:avLst/>
          </a:prstGeom>
        </p:spPr>
      </p:pic>
      <p:pic>
        <p:nvPicPr>
          <p:cNvPr id="55332" name="Picture 36" descr="PPT_Header0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5950" y="1673225"/>
            <a:ext cx="790575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5530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25475" y="381000"/>
            <a:ext cx="61055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 smtClean="0"/>
          </a:p>
        </p:txBody>
      </p:sp>
      <p:sp>
        <p:nvSpPr>
          <p:cNvPr id="55330" name="Text Box 34"/>
          <p:cNvSpPr txBox="1">
            <a:spLocks noChangeAspect="1" noChangeArrowheads="1"/>
          </p:cNvSpPr>
          <p:nvPr/>
        </p:nvSpPr>
        <p:spPr bwMode="auto">
          <a:xfrm>
            <a:off x="630238" y="6197600"/>
            <a:ext cx="697706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50000"/>
              </a:spcBef>
            </a:pPr>
            <a:endParaRPr lang="en-GB" sz="800" noProof="1">
              <a:solidFill>
                <a:schemeClr val="bg2"/>
              </a:solidFill>
            </a:endParaRPr>
          </a:p>
        </p:txBody>
      </p:sp>
      <p:sp>
        <p:nvSpPr>
          <p:cNvPr id="55334" name="Text Box 38"/>
          <p:cNvSpPr txBox="1">
            <a:spLocks noChangeArrowheads="1"/>
          </p:cNvSpPr>
          <p:nvPr/>
        </p:nvSpPr>
        <p:spPr bwMode="auto">
          <a:xfrm>
            <a:off x="631825" y="6429375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3" name="Picture 2" descr="heading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7" y="0"/>
            <a:ext cx="8778533" cy="115827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23232" y="6240766"/>
            <a:ext cx="3802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accent6"/>
                </a:solidFill>
              </a:rPr>
              <a:t>Desarrollo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una</a:t>
            </a:r>
            <a:r>
              <a:rPr lang="en-US" sz="800" dirty="0" smtClean="0">
                <a:solidFill>
                  <a:schemeClr val="accent6"/>
                </a:solidFill>
              </a:rPr>
              <a:t> </a:t>
            </a:r>
            <a:r>
              <a:rPr lang="en-US" sz="800" dirty="0" err="1" smtClean="0">
                <a:solidFill>
                  <a:schemeClr val="accent6"/>
                </a:solidFill>
              </a:rPr>
              <a:t>Plataforma</a:t>
            </a:r>
            <a:r>
              <a:rPr lang="en-US" sz="800" dirty="0" smtClean="0">
                <a:solidFill>
                  <a:schemeClr val="accent6"/>
                </a:solidFill>
              </a:rPr>
              <a:t> </a:t>
            </a:r>
            <a:r>
              <a:rPr lang="en-US" sz="800" dirty="0" err="1" smtClean="0">
                <a:solidFill>
                  <a:schemeClr val="accent6"/>
                </a:solidFill>
              </a:rPr>
              <a:t>Inteligente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Automatización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Tareas</a:t>
            </a:r>
            <a:endParaRPr lang="en-US" sz="800" dirty="0">
              <a:solidFill>
                <a:schemeClr val="accent6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AutoNum type="arabicPeriod"/>
        <a:defRPr sz="1600">
          <a:solidFill>
            <a:schemeClr val="bg2"/>
          </a:solidFill>
          <a:latin typeface="+mn-lt"/>
          <a:ea typeface="+mn-ea"/>
          <a:cs typeface="+mn-cs"/>
        </a:defRPr>
      </a:lvl1pPr>
      <a:lvl2pPr marL="1227138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AutoNum type="alphaLcPeriod"/>
        <a:defRPr sz="1600">
          <a:solidFill>
            <a:schemeClr val="bg2"/>
          </a:solidFill>
          <a:latin typeface="+mn-lt"/>
        </a:defRPr>
      </a:lvl2pPr>
      <a:lvl3pPr marL="1825625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3pPr>
      <a:lvl4pPr marL="2424113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4pPr>
      <a:lvl5pPr marL="30226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5pPr>
      <a:lvl6pPr marL="34798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6pPr>
      <a:lvl7pPr marL="39370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7pPr>
      <a:lvl8pPr marL="43942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8pPr>
      <a:lvl9pPr marL="48514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SI.png"/>
          <p:cNvPicPr>
            <a:picLocks noChangeAspect="1"/>
          </p:cNvPicPr>
          <p:nvPr/>
        </p:nvPicPr>
        <p:blipFill rotWithShape="1">
          <a:blip r:embed="rId11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3716" r="14449" b="37159"/>
          <a:stretch/>
        </p:blipFill>
        <p:spPr>
          <a:xfrm>
            <a:off x="4562979" y="3328127"/>
            <a:ext cx="4581021" cy="3529873"/>
          </a:xfrm>
          <a:prstGeom prst="rect">
            <a:avLst/>
          </a:prstGeom>
        </p:spPr>
      </p:pic>
      <p:pic>
        <p:nvPicPr>
          <p:cNvPr id="55332" name="Picture 36" descr="PPT_Header0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5950" y="1673225"/>
            <a:ext cx="790575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GB" dirty="0" smtClean="0"/>
          </a:p>
        </p:txBody>
      </p:sp>
      <p:sp>
        <p:nvSpPr>
          <p:cNvPr id="5530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25475" y="381000"/>
            <a:ext cx="61055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s-ES_tradnl" smtClean="0"/>
              <a:t>Click to edit Master title style</a:t>
            </a:r>
            <a:endParaRPr lang="en-GB" dirty="0" smtClean="0"/>
          </a:p>
        </p:txBody>
      </p:sp>
      <p:sp>
        <p:nvSpPr>
          <p:cNvPr id="55330" name="Text Box 34"/>
          <p:cNvSpPr txBox="1">
            <a:spLocks noChangeAspect="1" noChangeArrowheads="1"/>
          </p:cNvSpPr>
          <p:nvPr/>
        </p:nvSpPr>
        <p:spPr bwMode="auto">
          <a:xfrm>
            <a:off x="630238" y="6197600"/>
            <a:ext cx="697706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50000"/>
              </a:spcBef>
            </a:pPr>
            <a:endParaRPr lang="en-GB" sz="800" noProof="1">
              <a:solidFill>
                <a:schemeClr val="bg2"/>
              </a:solidFill>
            </a:endParaRPr>
          </a:p>
        </p:txBody>
      </p:sp>
      <p:sp>
        <p:nvSpPr>
          <p:cNvPr id="55334" name="Text Box 38"/>
          <p:cNvSpPr txBox="1">
            <a:spLocks noChangeArrowheads="1"/>
          </p:cNvSpPr>
          <p:nvPr/>
        </p:nvSpPr>
        <p:spPr bwMode="auto">
          <a:xfrm>
            <a:off x="631825" y="6429375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3" name="Picture 2" descr="heading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7" y="0"/>
            <a:ext cx="8778533" cy="1158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3232" y="6240766"/>
            <a:ext cx="3802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accent6"/>
                </a:solidFill>
              </a:rPr>
              <a:t>Desarrollo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una</a:t>
            </a:r>
            <a:r>
              <a:rPr lang="en-US" sz="800" dirty="0" smtClean="0">
                <a:solidFill>
                  <a:schemeClr val="accent6"/>
                </a:solidFill>
              </a:rPr>
              <a:t> </a:t>
            </a:r>
            <a:r>
              <a:rPr lang="en-US" sz="800" dirty="0" err="1" smtClean="0">
                <a:solidFill>
                  <a:schemeClr val="accent6"/>
                </a:solidFill>
              </a:rPr>
              <a:t>Plataforma</a:t>
            </a:r>
            <a:r>
              <a:rPr lang="en-US" sz="800" dirty="0" smtClean="0">
                <a:solidFill>
                  <a:schemeClr val="accent6"/>
                </a:solidFill>
              </a:rPr>
              <a:t> </a:t>
            </a:r>
            <a:r>
              <a:rPr lang="en-US" sz="800" dirty="0" err="1" smtClean="0">
                <a:solidFill>
                  <a:schemeClr val="accent6"/>
                </a:solidFill>
              </a:rPr>
              <a:t>Inteligente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Automatización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Tareas</a:t>
            </a:r>
            <a:endParaRPr lang="en-US" sz="800" dirty="0">
              <a:solidFill>
                <a:schemeClr val="accent6"/>
              </a:solidFill>
            </a:endParaRPr>
          </a:p>
        </p:txBody>
      </p:sp>
      <p:pic>
        <p:nvPicPr>
          <p:cNvPr id="10" name="Picture 9" descr="GSI.png"/>
          <p:cNvPicPr>
            <a:picLocks noChangeAspect="1"/>
          </p:cNvPicPr>
          <p:nvPr userDrawn="1"/>
        </p:nvPicPr>
        <p:blipFill rotWithShape="1">
          <a:blip r:embed="rId11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3716" r="14449" b="37159"/>
          <a:stretch/>
        </p:blipFill>
        <p:spPr>
          <a:xfrm>
            <a:off x="4562979" y="3328127"/>
            <a:ext cx="4581021" cy="3529873"/>
          </a:xfrm>
          <a:prstGeom prst="rect">
            <a:avLst/>
          </a:prstGeom>
        </p:spPr>
      </p:pic>
      <p:pic>
        <p:nvPicPr>
          <p:cNvPr id="12" name="Picture 11" descr="heading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7" y="0"/>
            <a:ext cx="8778533" cy="115827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23232" y="6240766"/>
            <a:ext cx="3802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accent6"/>
                </a:solidFill>
              </a:rPr>
              <a:t>Desarrollo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una</a:t>
            </a:r>
            <a:r>
              <a:rPr lang="en-US" sz="800" dirty="0" smtClean="0">
                <a:solidFill>
                  <a:schemeClr val="accent6"/>
                </a:solidFill>
              </a:rPr>
              <a:t> </a:t>
            </a:r>
            <a:r>
              <a:rPr lang="en-US" sz="800" dirty="0" err="1" smtClean="0">
                <a:solidFill>
                  <a:schemeClr val="accent6"/>
                </a:solidFill>
              </a:rPr>
              <a:t>Plataforma</a:t>
            </a:r>
            <a:r>
              <a:rPr lang="en-US" sz="800" dirty="0" smtClean="0">
                <a:solidFill>
                  <a:schemeClr val="accent6"/>
                </a:solidFill>
              </a:rPr>
              <a:t> </a:t>
            </a:r>
            <a:r>
              <a:rPr lang="en-US" sz="800" dirty="0" err="1" smtClean="0">
                <a:solidFill>
                  <a:schemeClr val="accent6"/>
                </a:solidFill>
              </a:rPr>
              <a:t>Inteligente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Automatización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Tareas</a:t>
            </a:r>
            <a:endParaRPr lang="en-US" sz="800" dirty="0">
              <a:solidFill>
                <a:schemeClr val="accent6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AutoNum type="arabicPeriod"/>
        <a:defRPr sz="1600">
          <a:solidFill>
            <a:schemeClr val="bg2"/>
          </a:solidFill>
          <a:latin typeface="+mn-lt"/>
          <a:ea typeface="+mn-ea"/>
          <a:cs typeface="+mn-cs"/>
        </a:defRPr>
      </a:lvl1pPr>
      <a:lvl2pPr marL="1227138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AutoNum type="alphaLcPeriod"/>
        <a:defRPr sz="1600">
          <a:solidFill>
            <a:schemeClr val="bg2"/>
          </a:solidFill>
          <a:latin typeface="+mn-lt"/>
        </a:defRPr>
      </a:lvl2pPr>
      <a:lvl3pPr marL="1825625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3pPr>
      <a:lvl4pPr marL="2424113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4pPr>
      <a:lvl5pPr marL="30226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5pPr>
      <a:lvl6pPr marL="34798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6pPr>
      <a:lvl7pPr marL="39370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7pPr>
      <a:lvl8pPr marL="43942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8pPr>
      <a:lvl9pPr marL="48514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SI.png"/>
          <p:cNvPicPr>
            <a:picLocks noChangeAspect="1"/>
          </p:cNvPicPr>
          <p:nvPr/>
        </p:nvPicPr>
        <p:blipFill rotWithShape="1">
          <a:blip r:embed="rId11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3716" r="14449" b="37159"/>
          <a:stretch/>
        </p:blipFill>
        <p:spPr>
          <a:xfrm>
            <a:off x="4562979" y="3328127"/>
            <a:ext cx="4581021" cy="3529873"/>
          </a:xfrm>
          <a:prstGeom prst="rect">
            <a:avLst/>
          </a:prstGeom>
        </p:spPr>
      </p:pic>
      <p:pic>
        <p:nvPicPr>
          <p:cNvPr id="55332" name="Picture 36" descr="PPT_Header0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5950" y="1673225"/>
            <a:ext cx="790575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GB" dirty="0" smtClean="0"/>
          </a:p>
        </p:txBody>
      </p:sp>
      <p:sp>
        <p:nvSpPr>
          <p:cNvPr id="5530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25475" y="381000"/>
            <a:ext cx="61055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s-ES_tradnl" smtClean="0"/>
              <a:t>Click to edit Master title style</a:t>
            </a:r>
            <a:endParaRPr lang="en-GB" dirty="0" smtClean="0"/>
          </a:p>
        </p:txBody>
      </p:sp>
      <p:sp>
        <p:nvSpPr>
          <p:cNvPr id="55330" name="Text Box 34"/>
          <p:cNvSpPr txBox="1">
            <a:spLocks noChangeAspect="1" noChangeArrowheads="1"/>
          </p:cNvSpPr>
          <p:nvPr/>
        </p:nvSpPr>
        <p:spPr bwMode="auto">
          <a:xfrm>
            <a:off x="630238" y="6197600"/>
            <a:ext cx="6977062" cy="14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50000"/>
              </a:spcBef>
            </a:pPr>
            <a:endParaRPr lang="en-GB" sz="800" noProof="1">
              <a:solidFill>
                <a:schemeClr val="bg2"/>
              </a:solidFill>
            </a:endParaRPr>
          </a:p>
        </p:txBody>
      </p:sp>
      <p:sp>
        <p:nvSpPr>
          <p:cNvPr id="55334" name="Text Box 38"/>
          <p:cNvSpPr txBox="1">
            <a:spLocks noChangeArrowheads="1"/>
          </p:cNvSpPr>
          <p:nvPr/>
        </p:nvSpPr>
        <p:spPr bwMode="auto">
          <a:xfrm>
            <a:off x="631825" y="6429375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3" name="Picture 2" descr="heading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7" y="0"/>
            <a:ext cx="8778533" cy="1158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3232" y="6240766"/>
            <a:ext cx="3802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accent6"/>
                </a:solidFill>
              </a:rPr>
              <a:t>Desarrollo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una</a:t>
            </a:r>
            <a:r>
              <a:rPr lang="en-US" sz="800" dirty="0" smtClean="0">
                <a:solidFill>
                  <a:schemeClr val="accent6"/>
                </a:solidFill>
              </a:rPr>
              <a:t> </a:t>
            </a:r>
            <a:r>
              <a:rPr lang="en-US" sz="800" dirty="0" err="1" smtClean="0">
                <a:solidFill>
                  <a:schemeClr val="accent6"/>
                </a:solidFill>
              </a:rPr>
              <a:t>Plataforma</a:t>
            </a:r>
            <a:r>
              <a:rPr lang="en-US" sz="800" dirty="0" smtClean="0">
                <a:solidFill>
                  <a:schemeClr val="accent6"/>
                </a:solidFill>
              </a:rPr>
              <a:t> </a:t>
            </a:r>
            <a:r>
              <a:rPr lang="en-US" sz="800" dirty="0" err="1" smtClean="0">
                <a:solidFill>
                  <a:schemeClr val="accent6"/>
                </a:solidFill>
              </a:rPr>
              <a:t>Inteligente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Automatización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Tareas</a:t>
            </a:r>
            <a:endParaRPr lang="en-US" sz="800" dirty="0">
              <a:solidFill>
                <a:schemeClr val="accent6"/>
              </a:solidFill>
            </a:endParaRPr>
          </a:p>
        </p:txBody>
      </p:sp>
      <p:pic>
        <p:nvPicPr>
          <p:cNvPr id="10" name="Picture 9" descr="GSI.png"/>
          <p:cNvPicPr>
            <a:picLocks noChangeAspect="1"/>
          </p:cNvPicPr>
          <p:nvPr userDrawn="1"/>
        </p:nvPicPr>
        <p:blipFill rotWithShape="1">
          <a:blip r:embed="rId11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3716" r="14449" b="37159"/>
          <a:stretch/>
        </p:blipFill>
        <p:spPr>
          <a:xfrm>
            <a:off x="4562979" y="3328127"/>
            <a:ext cx="4581021" cy="3529873"/>
          </a:xfrm>
          <a:prstGeom prst="rect">
            <a:avLst/>
          </a:prstGeom>
        </p:spPr>
      </p:pic>
      <p:pic>
        <p:nvPicPr>
          <p:cNvPr id="12" name="Picture 11" descr="heading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7" y="0"/>
            <a:ext cx="8778533" cy="115827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23232" y="6240766"/>
            <a:ext cx="3802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accent6"/>
                </a:solidFill>
              </a:rPr>
              <a:t>Desarrollo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una</a:t>
            </a:r>
            <a:r>
              <a:rPr lang="en-US" sz="800" dirty="0" smtClean="0">
                <a:solidFill>
                  <a:schemeClr val="accent6"/>
                </a:solidFill>
              </a:rPr>
              <a:t> </a:t>
            </a:r>
            <a:r>
              <a:rPr lang="en-US" sz="800" dirty="0" err="1" smtClean="0">
                <a:solidFill>
                  <a:schemeClr val="accent6"/>
                </a:solidFill>
              </a:rPr>
              <a:t>Plataforma</a:t>
            </a:r>
            <a:r>
              <a:rPr lang="en-US" sz="800" dirty="0" smtClean="0">
                <a:solidFill>
                  <a:schemeClr val="accent6"/>
                </a:solidFill>
              </a:rPr>
              <a:t> </a:t>
            </a:r>
            <a:r>
              <a:rPr lang="en-US" sz="800" dirty="0" err="1" smtClean="0">
                <a:solidFill>
                  <a:schemeClr val="accent6"/>
                </a:solidFill>
              </a:rPr>
              <a:t>Inteligente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Automatización</a:t>
            </a:r>
            <a:r>
              <a:rPr lang="en-US" sz="800" dirty="0" smtClean="0">
                <a:solidFill>
                  <a:schemeClr val="accent6"/>
                </a:solidFill>
              </a:rPr>
              <a:t> de </a:t>
            </a:r>
            <a:r>
              <a:rPr lang="en-US" sz="800" dirty="0" err="1" smtClean="0">
                <a:solidFill>
                  <a:schemeClr val="accent6"/>
                </a:solidFill>
              </a:rPr>
              <a:t>Tareas</a:t>
            </a:r>
            <a:endParaRPr lang="en-US" sz="800" dirty="0">
              <a:solidFill>
                <a:schemeClr val="accent6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AutoNum type="arabicPeriod"/>
        <a:defRPr sz="1600">
          <a:solidFill>
            <a:schemeClr val="bg2"/>
          </a:solidFill>
          <a:latin typeface="+mn-lt"/>
          <a:ea typeface="+mn-ea"/>
          <a:cs typeface="+mn-cs"/>
        </a:defRPr>
      </a:lvl1pPr>
      <a:lvl2pPr marL="1227138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AutoNum type="alphaLcPeriod"/>
        <a:defRPr sz="1600">
          <a:solidFill>
            <a:schemeClr val="bg2"/>
          </a:solidFill>
          <a:latin typeface="+mn-lt"/>
        </a:defRPr>
      </a:lvl2pPr>
      <a:lvl3pPr marL="1825625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3pPr>
      <a:lvl4pPr marL="2424113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4pPr>
      <a:lvl5pPr marL="30226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5pPr>
      <a:lvl6pPr marL="34798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6pPr>
      <a:lvl7pPr marL="39370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7pPr>
      <a:lvl8pPr marL="43942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8pPr>
      <a:lvl9pPr marL="48514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3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587375" y="2073464"/>
            <a:ext cx="7972425" cy="1569660"/>
          </a:xfrm>
        </p:spPr>
        <p:txBody>
          <a:bodyPr/>
          <a:lstStyle/>
          <a:p>
            <a:r>
              <a:rPr lang="en-GB" dirty="0" smtClean="0"/>
              <a:t>DESARROLLO DE UNA PLATAFORMA DE AUTOMATIZACIÓN DE TAREAS</a:t>
            </a:r>
            <a:endParaRPr lang="en-GB" dirty="0"/>
          </a:p>
        </p:txBody>
      </p:sp>
      <p:sp>
        <p:nvSpPr>
          <p:cNvPr id="57368" name="Text Box 24"/>
          <p:cNvSpPr txBox="1">
            <a:spLocks noChangeArrowheads="1"/>
          </p:cNvSpPr>
          <p:nvPr/>
        </p:nvSpPr>
        <p:spPr bwMode="auto">
          <a:xfrm>
            <a:off x="636259" y="3883566"/>
            <a:ext cx="7889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GB" dirty="0" err="1" smtClean="0">
                <a:solidFill>
                  <a:schemeClr val="accent1"/>
                </a:solidFill>
              </a:rPr>
              <a:t>Autor</a:t>
            </a:r>
            <a:r>
              <a:rPr lang="en-GB" dirty="0" smtClean="0">
                <a:solidFill>
                  <a:schemeClr val="accent1"/>
                </a:solidFill>
              </a:rPr>
              <a:t>: Carlos Crespo González-</a:t>
            </a:r>
            <a:r>
              <a:rPr lang="en-GB" dirty="0" err="1" smtClean="0">
                <a:solidFill>
                  <a:schemeClr val="accent1"/>
                </a:solidFill>
              </a:rPr>
              <a:t>Calero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Text Box 24"/>
          <p:cNvSpPr txBox="1">
            <a:spLocks noChangeArrowheads="1"/>
          </p:cNvSpPr>
          <p:nvPr/>
        </p:nvSpPr>
        <p:spPr bwMode="auto">
          <a:xfrm>
            <a:off x="635391" y="4331582"/>
            <a:ext cx="7889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GB" dirty="0" smtClean="0">
                <a:solidFill>
                  <a:schemeClr val="accent1"/>
                </a:solidFill>
              </a:rPr>
              <a:t>Tutor: Miguel Coronado Barrios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645470" y="4757699"/>
            <a:ext cx="7889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GB" dirty="0" err="1" smtClean="0">
                <a:solidFill>
                  <a:schemeClr val="accent1"/>
                </a:solidFill>
              </a:rPr>
              <a:t>Ponente</a:t>
            </a:r>
            <a:r>
              <a:rPr lang="en-GB" dirty="0" smtClean="0">
                <a:solidFill>
                  <a:schemeClr val="accent1"/>
                </a:solidFill>
              </a:rPr>
              <a:t>: Carlos </a:t>
            </a:r>
            <a:r>
              <a:rPr lang="en-GB" dirty="0">
                <a:solidFill>
                  <a:schemeClr val="accent1"/>
                </a:solidFill>
              </a:rPr>
              <a:t>A</a:t>
            </a:r>
            <a:r>
              <a:rPr lang="en-GB" dirty="0" smtClean="0">
                <a:solidFill>
                  <a:schemeClr val="accent1"/>
                </a:solidFill>
              </a:rPr>
              <a:t>. Iglesias </a:t>
            </a:r>
            <a:r>
              <a:rPr lang="en-GB" dirty="0" err="1" smtClean="0">
                <a:solidFill>
                  <a:schemeClr val="accent1"/>
                </a:solidFill>
              </a:rPr>
              <a:t>Fernández</a:t>
            </a:r>
            <a:endParaRPr lang="en-GB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TECNOLOGÍAS DE REGLAS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Motor de </a:t>
            </a:r>
            <a:r>
              <a:rPr lang="en-US" b="1" dirty="0" err="1" smtClean="0"/>
              <a:t>reglas</a:t>
            </a:r>
            <a:r>
              <a:rPr lang="en-US" b="1" dirty="0" smtClean="0"/>
              <a:t> de </a:t>
            </a:r>
            <a:r>
              <a:rPr lang="en-US" b="1" dirty="0" err="1" smtClean="0"/>
              <a:t>negocio</a:t>
            </a:r>
            <a:r>
              <a:rPr lang="en-US" b="1" dirty="0" smtClean="0"/>
              <a:t> (BRE)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Componente</a:t>
            </a:r>
            <a:r>
              <a:rPr lang="en-US" dirty="0" smtClean="0"/>
              <a:t> software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proporciona</a:t>
            </a:r>
            <a:r>
              <a:rPr lang="en-US" dirty="0" smtClean="0"/>
              <a:t> al </a:t>
            </a:r>
            <a:r>
              <a:rPr lang="en-US" dirty="0" err="1" smtClean="0"/>
              <a:t>desarrollador</a:t>
            </a:r>
            <a:r>
              <a:rPr lang="en-US" dirty="0" smtClean="0"/>
              <a:t> la </a:t>
            </a:r>
            <a:r>
              <a:rPr lang="en-US" dirty="0" err="1" smtClean="0"/>
              <a:t>funcionalidad</a:t>
            </a:r>
            <a:r>
              <a:rPr lang="en-US" dirty="0" smtClean="0"/>
              <a:t> </a:t>
            </a:r>
            <a:r>
              <a:rPr lang="es-ES_tradnl" dirty="0" err="1"/>
              <a:t>Representación</a:t>
            </a:r>
            <a:r>
              <a:rPr lang="es-ES_tradnl" dirty="0"/>
              <a:t> de Conocimiento y Razonamiento (KRR)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Implementa</a:t>
            </a:r>
            <a:r>
              <a:rPr lang="en-US" dirty="0" smtClean="0"/>
              <a:t> </a:t>
            </a:r>
            <a:r>
              <a:rPr lang="en-US" dirty="0" err="1" smtClean="0"/>
              <a:t>lógica</a:t>
            </a:r>
            <a:r>
              <a:rPr lang="en-US" dirty="0" smtClean="0"/>
              <a:t> de </a:t>
            </a:r>
            <a:r>
              <a:rPr lang="en-US" dirty="0" err="1" smtClean="0"/>
              <a:t>negocio</a:t>
            </a:r>
            <a:r>
              <a:rPr lang="en-US" dirty="0" smtClean="0"/>
              <a:t> </a:t>
            </a:r>
            <a:r>
              <a:rPr lang="en-US" dirty="0" err="1" smtClean="0"/>
              <a:t>realizando</a:t>
            </a:r>
            <a:r>
              <a:rPr lang="en-US" dirty="0" smtClean="0"/>
              <a:t> </a:t>
            </a:r>
            <a:r>
              <a:rPr lang="en-US" dirty="0" err="1" smtClean="0"/>
              <a:t>razonamientos</a:t>
            </a:r>
            <a:r>
              <a:rPr lang="en-US" dirty="0" smtClean="0"/>
              <a:t> </a:t>
            </a:r>
            <a:r>
              <a:rPr lang="en-US" dirty="0" err="1" smtClean="0"/>
              <a:t>según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</a:t>
            </a:r>
            <a:r>
              <a:rPr lang="en-US" dirty="0" err="1" smtClean="0"/>
              <a:t>definidas</a:t>
            </a:r>
            <a:r>
              <a:rPr lang="en-US" dirty="0" smtClean="0"/>
              <a:t> y los </a:t>
            </a:r>
            <a:r>
              <a:rPr lang="en-US" dirty="0" err="1" smtClean="0"/>
              <a:t>datos</a:t>
            </a:r>
            <a:r>
              <a:rPr lang="en-US" dirty="0" smtClean="0"/>
              <a:t> de </a:t>
            </a:r>
            <a:r>
              <a:rPr lang="en-US" dirty="0" err="1" smtClean="0"/>
              <a:t>entrada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Text Placeholder 14"/>
          <p:cNvSpPr txBox="1">
            <a:spLocks/>
          </p:cNvSpPr>
          <p:nvPr/>
        </p:nvSpPr>
        <p:spPr bwMode="auto">
          <a:xfrm>
            <a:off x="651966" y="3307699"/>
            <a:ext cx="3895200" cy="49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AutoNum type="arabicPeriod"/>
              <a:defRPr sz="16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227138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AutoNum type="alphaLcPeriod"/>
              <a:defRPr sz="1600">
                <a:solidFill>
                  <a:schemeClr val="bg2"/>
                </a:solidFill>
                <a:latin typeface="+mn-lt"/>
              </a:defRPr>
            </a:lvl2pPr>
            <a:lvl3pPr marL="1825625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3pPr>
            <a:lvl4pPr marL="2424113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4pPr>
            <a:lvl5pPr marL="30226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5pPr>
            <a:lvl6pPr marL="34798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6pPr>
            <a:lvl7pPr marL="39370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7pPr>
            <a:lvl8pPr marL="43942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8pPr>
            <a:lvl9pPr marL="48514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CLIPS</a:t>
            </a:r>
            <a:endParaRPr lang="en-US" b="1" dirty="0"/>
          </a:p>
        </p:txBody>
      </p:sp>
      <p:sp>
        <p:nvSpPr>
          <p:cNvPr id="25" name="Text Placeholder 15"/>
          <p:cNvSpPr txBox="1">
            <a:spLocks/>
          </p:cNvSpPr>
          <p:nvPr/>
        </p:nvSpPr>
        <p:spPr>
          <a:xfrm>
            <a:off x="4677868" y="3348304"/>
            <a:ext cx="3896416" cy="49532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AutoNum type="arabicPeriod"/>
              <a:defRPr sz="16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227138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AutoNum type="alphaLcPeriod"/>
              <a:defRPr sz="1600">
                <a:solidFill>
                  <a:schemeClr val="bg2"/>
                </a:solidFill>
                <a:latin typeface="+mn-lt"/>
              </a:defRPr>
            </a:lvl2pPr>
            <a:lvl3pPr marL="1825625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3pPr>
            <a:lvl4pPr marL="2424113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4pPr>
            <a:lvl5pPr marL="30226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5pPr>
            <a:lvl6pPr marL="34798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6pPr>
            <a:lvl7pPr marL="39370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7pPr>
            <a:lvl8pPr marL="43942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8pPr>
            <a:lvl9pPr marL="48514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Drools</a:t>
            </a:r>
            <a:endParaRPr lang="en-US" b="1" dirty="0"/>
          </a:p>
        </p:txBody>
      </p:sp>
      <p:sp>
        <p:nvSpPr>
          <p:cNvPr id="26" name="Content Placeholder 16"/>
          <p:cNvSpPr txBox="1">
            <a:spLocks/>
          </p:cNvSpPr>
          <p:nvPr/>
        </p:nvSpPr>
        <p:spPr>
          <a:xfrm>
            <a:off x="4677869" y="3707695"/>
            <a:ext cx="3898900" cy="381635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AutoNum type="arabicPeriod"/>
              <a:defRPr sz="16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227138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AutoNum type="alphaLcPeriod"/>
              <a:defRPr sz="1600">
                <a:solidFill>
                  <a:schemeClr val="bg2"/>
                </a:solidFill>
                <a:latin typeface="+mn-lt"/>
              </a:defRPr>
            </a:lvl2pPr>
            <a:lvl3pPr marL="1825625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3pPr>
            <a:lvl4pPr marL="2424113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4pPr>
            <a:lvl5pPr marL="30226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5pPr>
            <a:lvl6pPr marL="34798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6pPr>
            <a:lvl7pPr marL="39370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7pPr>
            <a:lvl8pPr marL="43942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8pPr>
            <a:lvl9pPr marL="48514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buFont typeface="Arial"/>
              <a:buChar char="•"/>
            </a:pPr>
            <a:r>
              <a:rPr lang="en-US" dirty="0" err="1" smtClean="0"/>
              <a:t>Anteriormente</a:t>
            </a:r>
            <a:r>
              <a:rPr lang="en-US" dirty="0" smtClean="0"/>
              <a:t>: Production Rule System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Desarrollado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JBoss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err="1" smtClean="0"/>
              <a:t>Basado</a:t>
            </a:r>
            <a:r>
              <a:rPr lang="en-US" dirty="0" smtClean="0"/>
              <a:t> en Rete Algorithm</a:t>
            </a:r>
          </a:p>
          <a:p>
            <a:pPr>
              <a:buFont typeface="Arial"/>
              <a:buChar char="•"/>
            </a:pPr>
            <a:r>
              <a:rPr lang="en-US" dirty="0" smtClean="0"/>
              <a:t>Drools Fusion</a:t>
            </a:r>
            <a:endParaRPr lang="en-US" dirty="0"/>
          </a:p>
        </p:txBody>
      </p:sp>
      <p:sp>
        <p:nvSpPr>
          <p:cNvPr id="27" name="Content Placeholder 17"/>
          <p:cNvSpPr txBox="1">
            <a:spLocks/>
          </p:cNvSpPr>
          <p:nvPr/>
        </p:nvSpPr>
        <p:spPr>
          <a:xfrm>
            <a:off x="652043" y="3707220"/>
            <a:ext cx="3898900" cy="381635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AutoNum type="arabicPeriod"/>
              <a:defRPr sz="16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227138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AutoNum type="alphaLcPeriod"/>
              <a:defRPr sz="1600">
                <a:solidFill>
                  <a:schemeClr val="bg2"/>
                </a:solidFill>
                <a:latin typeface="+mn-lt"/>
              </a:defRPr>
            </a:lvl2pPr>
            <a:lvl3pPr marL="1825625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3pPr>
            <a:lvl4pPr marL="2424113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4pPr>
            <a:lvl5pPr marL="30226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5pPr>
            <a:lvl6pPr marL="34798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6pPr>
            <a:lvl7pPr marL="39370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7pPr>
            <a:lvl8pPr marL="43942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8pPr>
            <a:lvl9pPr marL="48514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buFont typeface="Arial"/>
              <a:buChar char="•"/>
            </a:pPr>
            <a:r>
              <a:rPr lang="en-US" dirty="0"/>
              <a:t>C Language Integrated Production System. 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err="1" smtClean="0"/>
              <a:t>Desarrollado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NASA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Objetivo</a:t>
            </a:r>
            <a:r>
              <a:rPr lang="en-US" dirty="0" smtClean="0"/>
              <a:t>: </a:t>
            </a:r>
            <a:r>
              <a:rPr lang="en-US" dirty="0" err="1" smtClean="0"/>
              <a:t>modelar</a:t>
            </a:r>
            <a:r>
              <a:rPr lang="en-US" dirty="0" smtClean="0"/>
              <a:t> el </a:t>
            </a:r>
            <a:r>
              <a:rPr lang="en-US" dirty="0" err="1" smtClean="0"/>
              <a:t>conocimiento</a:t>
            </a:r>
            <a:r>
              <a:rPr lang="en-US" dirty="0" smtClean="0"/>
              <a:t> </a:t>
            </a:r>
            <a:r>
              <a:rPr lang="en-US" dirty="0" err="1" smtClean="0"/>
              <a:t>humano</a:t>
            </a: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9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 smtClean="0"/>
              <a:t>Procesado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complejo</a:t>
            </a:r>
            <a:r>
              <a:rPr lang="en-US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Procesar</a:t>
            </a:r>
            <a:r>
              <a:rPr lang="en-US" dirty="0" smtClean="0"/>
              <a:t> </a:t>
            </a:r>
            <a:r>
              <a:rPr lang="en-US" dirty="0" err="1" smtClean="0"/>
              <a:t>múltiples</a:t>
            </a:r>
            <a:r>
              <a:rPr lang="en-US" dirty="0" smtClean="0"/>
              <a:t> </a:t>
            </a:r>
            <a:r>
              <a:rPr lang="en-US" dirty="0" err="1" smtClean="0"/>
              <a:t>eventos</a:t>
            </a:r>
            <a:r>
              <a:rPr lang="en-US" dirty="0" smtClean="0"/>
              <a:t> con el </a:t>
            </a:r>
            <a:r>
              <a:rPr lang="en-US" dirty="0" err="1" smtClean="0"/>
              <a:t>objetivo</a:t>
            </a:r>
            <a:r>
              <a:rPr lang="en-US" dirty="0" smtClean="0"/>
              <a:t> de </a:t>
            </a:r>
            <a:r>
              <a:rPr lang="en-US" dirty="0" err="1" smtClean="0"/>
              <a:t>identificar</a:t>
            </a:r>
            <a:r>
              <a:rPr lang="en-US" dirty="0" smtClean="0"/>
              <a:t> el </a:t>
            </a:r>
            <a:r>
              <a:rPr lang="en-US" dirty="0" err="1" smtClean="0"/>
              <a:t>significado</a:t>
            </a:r>
            <a:r>
              <a:rPr lang="en-US" dirty="0" smtClean="0"/>
              <a:t> </a:t>
            </a:r>
            <a:r>
              <a:rPr lang="en-US" dirty="0" err="1" smtClean="0"/>
              <a:t>correspondiente</a:t>
            </a:r>
            <a:r>
              <a:rPr lang="en-US" dirty="0" smtClean="0"/>
              <a:t> al </a:t>
            </a:r>
            <a:r>
              <a:rPr lang="en-US" dirty="0" err="1" smtClean="0"/>
              <a:t>flujo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Razonamiento</a:t>
            </a:r>
            <a:r>
              <a:rPr lang="en-US" dirty="0" smtClean="0"/>
              <a:t> temporal, </a:t>
            </a:r>
            <a:r>
              <a:rPr lang="en-US" dirty="0" err="1" smtClean="0"/>
              <a:t>causalidad</a:t>
            </a:r>
            <a:r>
              <a:rPr lang="en-US" dirty="0" smtClean="0"/>
              <a:t>, </a:t>
            </a:r>
            <a:r>
              <a:rPr lang="en-US" dirty="0" err="1" smtClean="0"/>
              <a:t>jerarquización</a:t>
            </a:r>
            <a:r>
              <a:rPr lang="en-US" dirty="0" smtClean="0"/>
              <a:t>.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Aplicaciones</a:t>
            </a:r>
            <a:r>
              <a:rPr lang="en-US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i="1" dirty="0" smtClean="0"/>
              <a:t>Trading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Seguridad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err="1" smtClean="0"/>
              <a:t>Actividad</a:t>
            </a:r>
            <a:r>
              <a:rPr lang="en-US" dirty="0" smtClean="0"/>
              <a:t> de </a:t>
            </a:r>
            <a:r>
              <a:rPr lang="en-US" dirty="0" err="1" smtClean="0"/>
              <a:t>compañías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err="1" smtClean="0"/>
              <a:t>Detección</a:t>
            </a:r>
            <a:r>
              <a:rPr lang="en-US" dirty="0" smtClean="0"/>
              <a:t> de </a:t>
            </a:r>
            <a:r>
              <a:rPr lang="en-US" dirty="0" err="1" smtClean="0"/>
              <a:t>fraudes</a:t>
            </a:r>
            <a:r>
              <a:rPr lang="en-US" dirty="0" smtClean="0"/>
              <a:t> en </a:t>
            </a:r>
            <a:r>
              <a:rPr lang="en-US" dirty="0" err="1" smtClean="0"/>
              <a:t>tarjetas</a:t>
            </a:r>
            <a:r>
              <a:rPr lang="en-US" dirty="0" smtClean="0"/>
              <a:t> de </a:t>
            </a:r>
            <a:r>
              <a:rPr lang="en-US" dirty="0" err="1" smtClean="0"/>
              <a:t>crédito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err="1" smtClean="0"/>
              <a:t>Ejemplo</a:t>
            </a:r>
            <a:r>
              <a:rPr lang="en-US" dirty="0" smtClean="0"/>
              <a:t>:</a:t>
            </a:r>
          </a:p>
          <a:p>
            <a:pPr lvl="1">
              <a:buFont typeface="Arial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EVENT PROCESSING (CEP)</a:t>
            </a:r>
            <a:endParaRPr lang="en-US" dirty="0"/>
          </a:p>
        </p:txBody>
      </p:sp>
      <p:pic>
        <p:nvPicPr>
          <p:cNvPr id="15" name="Picture 14" descr="Sin títul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64" y="5033940"/>
            <a:ext cx="6917958" cy="17294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009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DROOLS EXPERT &amp; FUSION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Expert: motor de </a:t>
            </a:r>
            <a:r>
              <a:rPr lang="en-US" dirty="0" err="1" smtClean="0"/>
              <a:t>reglas</a:t>
            </a:r>
            <a:r>
              <a:rPr lang="en-US" dirty="0" smtClean="0"/>
              <a:t> de la suite Drools. </a:t>
            </a:r>
            <a:r>
              <a:rPr lang="en-US" dirty="0" err="1" smtClean="0"/>
              <a:t>Basado</a:t>
            </a:r>
            <a:r>
              <a:rPr lang="en-US" dirty="0" smtClean="0"/>
              <a:t> en Java.</a:t>
            </a:r>
          </a:p>
          <a:p>
            <a:pPr>
              <a:buFont typeface="Arial"/>
              <a:buChar char="•"/>
            </a:pPr>
            <a:r>
              <a:rPr lang="en-US" dirty="0" smtClean="0"/>
              <a:t>Fusion: </a:t>
            </a:r>
            <a:r>
              <a:rPr lang="en-US" dirty="0" err="1" smtClean="0"/>
              <a:t>módulo</a:t>
            </a:r>
            <a:r>
              <a:rPr lang="en-US" dirty="0" smtClean="0"/>
              <a:t> de la suite Drools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procesado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complejos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err="1" smtClean="0"/>
              <a:t>Herramienta</a:t>
            </a:r>
            <a:r>
              <a:rPr lang="en-US" dirty="0" smtClean="0"/>
              <a:t> </a:t>
            </a:r>
            <a:r>
              <a:rPr lang="en-US" dirty="0" err="1" smtClean="0"/>
              <a:t>elegida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la parte de </a:t>
            </a:r>
            <a:r>
              <a:rPr lang="en-US" dirty="0" err="1" smtClean="0"/>
              <a:t>procesado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complejos</a:t>
            </a:r>
            <a:r>
              <a:rPr lang="en-US" dirty="0" smtClean="0"/>
              <a:t> en el motor de </a:t>
            </a:r>
            <a:r>
              <a:rPr lang="en-US" dirty="0" err="1" smtClean="0"/>
              <a:t>reglas</a:t>
            </a:r>
            <a:r>
              <a:rPr lang="en-US" dirty="0" smtClean="0"/>
              <a:t>: </a:t>
            </a:r>
            <a:r>
              <a:rPr lang="en-US" dirty="0" err="1" smtClean="0"/>
              <a:t>eventos</a:t>
            </a:r>
            <a:r>
              <a:rPr lang="en-US" dirty="0" smtClean="0"/>
              <a:t> de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producir</a:t>
            </a:r>
            <a:r>
              <a:rPr lang="en-US" dirty="0" smtClean="0"/>
              <a:t> </a:t>
            </a:r>
            <a:r>
              <a:rPr lang="en-US" dirty="0" err="1" smtClean="0"/>
              <a:t>eventos</a:t>
            </a:r>
            <a:r>
              <a:rPr lang="en-US" dirty="0" smtClean="0"/>
              <a:t> de alto </a:t>
            </a:r>
            <a:r>
              <a:rPr lang="en-US" dirty="0" err="1" smtClean="0"/>
              <a:t>nivel</a:t>
            </a:r>
            <a:r>
              <a:rPr lang="en-US" dirty="0" smtClean="0"/>
              <a:t>.</a:t>
            </a:r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6" name="Text Box 16"/>
          <p:cNvSpPr txBox="1"/>
          <p:nvPr/>
        </p:nvSpPr>
        <p:spPr>
          <a:xfrm>
            <a:off x="481062" y="3776130"/>
            <a:ext cx="8244192" cy="203478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rule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</a:t>
            </a:r>
            <a:r>
              <a:rPr lang="en-US" sz="1100" dirty="0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"RULE NOAH"</a:t>
            </a:r>
            <a:endParaRPr lang="en-US" sz="12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when</a:t>
            </a:r>
            <a:endParaRPr lang="en-US" sz="12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 Number( $count 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intValue,intValue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&gt;=40)</a:t>
            </a:r>
            <a:endParaRPr lang="en-US" sz="12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</a:t>
            </a: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from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</a:t>
            </a: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accumulate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($w 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WeatherEvent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currentCondition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==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WeatherCondition.HEAVYRAIN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) </a:t>
            </a: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from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window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CuarentaDias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,</a:t>
            </a:r>
            <a:endParaRPr lang="en-US" sz="12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count($w))	</a:t>
            </a:r>
            <a:endParaRPr lang="en-US" sz="12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then</a:t>
            </a:r>
            <a:endParaRPr lang="en-US" sz="12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EmailAction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ea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=</a:t>
            </a: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new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EmailAction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</a:t>
            </a:r>
            <a:r>
              <a:rPr lang="en-US" sz="1100" dirty="0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"Noah"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,</a:t>
            </a:r>
            <a:r>
              <a:rPr lang="en-US" sz="1100" dirty="0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"</a:t>
            </a:r>
            <a:r>
              <a:rPr lang="en-US" sz="1100" dirty="0" err="1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Diluvio</a:t>
            </a:r>
            <a:r>
              <a:rPr lang="en-US" sz="1100" dirty="0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 universal"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,</a:t>
            </a:r>
            <a:r>
              <a:rPr lang="en-US" sz="1100" dirty="0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"</a:t>
            </a:r>
            <a:r>
              <a:rPr lang="en-US" sz="1100" dirty="0" err="1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Lleva</a:t>
            </a:r>
            <a:r>
              <a:rPr lang="en-US" sz="1100" dirty="0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 </a:t>
            </a:r>
            <a:r>
              <a:rPr lang="en-US" sz="1100" dirty="0" err="1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lloviendo</a:t>
            </a:r>
            <a:r>
              <a:rPr lang="en-US" sz="1100" dirty="0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 40 </a:t>
            </a:r>
            <a:r>
              <a:rPr lang="en-US" sz="1100" dirty="0" err="1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días</a:t>
            </a:r>
            <a:r>
              <a:rPr lang="en-US" sz="1100" dirty="0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"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);</a:t>
            </a:r>
            <a:endParaRPr lang="en-US" sz="12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ea.send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();</a:t>
            </a:r>
            <a:endParaRPr lang="en-US" sz="12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end</a:t>
            </a:r>
            <a:endParaRPr lang="en-US" sz="12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742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400" y="102114"/>
            <a:ext cx="6105600" cy="707886"/>
          </a:xfrm>
        </p:spPr>
        <p:txBody>
          <a:bodyPr/>
          <a:lstStyle/>
          <a:p>
            <a:r>
              <a:rPr lang="en-US" dirty="0" smtClean="0"/>
              <a:t>TECNOLOGÍAS SEMÁNTICAS: ONTOLOGÍA EWE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8256"/>
            <a:ext cx="9144000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1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SPIN: SPARQL INFERENCING NOTATION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 smtClean="0"/>
              <a:t>Estándar</a:t>
            </a:r>
            <a:r>
              <a:rPr lang="en-US" dirty="0" smtClean="0"/>
              <a:t> de-facto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representar</a:t>
            </a:r>
            <a:r>
              <a:rPr lang="en-US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SPARQL y </a:t>
            </a:r>
            <a:r>
              <a:rPr lang="en-US" dirty="0" err="1" smtClean="0"/>
              <a:t>restricciones</a:t>
            </a:r>
            <a:r>
              <a:rPr lang="en-US" dirty="0" smtClean="0"/>
              <a:t> en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semánticos</a:t>
            </a:r>
            <a:r>
              <a:rPr lang="en-US" dirty="0" smtClean="0"/>
              <a:t>. </a:t>
            </a:r>
            <a:r>
              <a:rPr lang="en-US" dirty="0" err="1" smtClean="0"/>
              <a:t>Incluido</a:t>
            </a:r>
            <a:r>
              <a:rPr lang="en-US" dirty="0" smtClean="0"/>
              <a:t> en el W3C.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Usado</a:t>
            </a:r>
            <a:r>
              <a:rPr lang="en-US" dirty="0" smtClean="0"/>
              <a:t> en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proyecto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el </a:t>
            </a:r>
            <a:r>
              <a:rPr lang="en-US" dirty="0" err="1" smtClean="0"/>
              <a:t>modelado</a:t>
            </a:r>
            <a:r>
              <a:rPr lang="en-US" dirty="0" smtClean="0"/>
              <a:t> de </a:t>
            </a:r>
            <a:r>
              <a:rPr lang="en-US" dirty="0" err="1" smtClean="0"/>
              <a:t>reglas</a:t>
            </a:r>
            <a:r>
              <a:rPr lang="en-US" dirty="0" smtClean="0"/>
              <a:t> EWE y en la parte </a:t>
            </a:r>
            <a:r>
              <a:rPr lang="en-US" dirty="0" err="1" smtClean="0"/>
              <a:t>semántica</a:t>
            </a:r>
            <a:r>
              <a:rPr lang="en-US" dirty="0" smtClean="0"/>
              <a:t> del motor de </a:t>
            </a:r>
            <a:r>
              <a:rPr lang="en-US" dirty="0" err="1" smtClean="0"/>
              <a:t>reglas</a:t>
            </a:r>
            <a:endParaRPr lang="en-US" dirty="0" smtClean="0"/>
          </a:p>
          <a:p>
            <a:pPr lvl="6">
              <a:buFont typeface="Arial"/>
              <a:buChar char="•"/>
            </a:pPr>
            <a:r>
              <a:rPr lang="en-US" dirty="0" err="1" smtClean="0"/>
              <a:t>Modelado</a:t>
            </a:r>
            <a:r>
              <a:rPr lang="en-US" dirty="0" smtClean="0"/>
              <a:t> </a:t>
            </a:r>
            <a:r>
              <a:rPr lang="en-US" dirty="0" err="1" smtClean="0"/>
              <a:t>semántico</a:t>
            </a:r>
            <a:r>
              <a:rPr lang="en-US" dirty="0" smtClean="0"/>
              <a:t> de </a:t>
            </a:r>
            <a:r>
              <a:rPr lang="en-US" dirty="0" err="1" smtClean="0"/>
              <a:t>reglas</a:t>
            </a:r>
            <a:r>
              <a:rPr lang="en-US" dirty="0" smtClean="0"/>
              <a:t> de </a:t>
            </a:r>
            <a:r>
              <a:rPr lang="en-US" dirty="0" err="1" smtClean="0"/>
              <a:t>inferencia</a:t>
            </a:r>
            <a:endParaRPr lang="en-US" dirty="0" smtClean="0"/>
          </a:p>
          <a:p>
            <a:pPr lvl="6">
              <a:buFont typeface="Arial"/>
              <a:buChar char="•"/>
            </a:pPr>
            <a:r>
              <a:rPr lang="en-US" dirty="0" smtClean="0"/>
              <a:t>Motor de </a:t>
            </a:r>
            <a:r>
              <a:rPr lang="en-US" dirty="0" err="1" smtClean="0"/>
              <a:t>inferencias</a:t>
            </a:r>
            <a:endParaRPr lang="en-US" dirty="0" smtClean="0"/>
          </a:p>
          <a:p>
            <a:pPr lvl="6">
              <a:buFont typeface="Arial"/>
              <a:buChar char="•"/>
            </a:pPr>
            <a:r>
              <a:rPr lang="en-US" dirty="0" smtClean="0"/>
              <a:t>API en Java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traducir</a:t>
            </a:r>
            <a:r>
              <a:rPr lang="en-US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SPIN/SPARQL en RDF</a:t>
            </a:r>
          </a:p>
          <a:p>
            <a:pPr lvl="6"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6" name="Picture 5" descr="spin-s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78" y="3146594"/>
            <a:ext cx="3112510" cy="29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SENSOR NETWORK: GSN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i="1" dirty="0" smtClean="0"/>
              <a:t>Middleware</a:t>
            </a:r>
            <a:r>
              <a:rPr lang="en-US" dirty="0" smtClean="0"/>
              <a:t> flexible  en java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manejar</a:t>
            </a:r>
            <a:r>
              <a:rPr lang="en-US" dirty="0" smtClean="0"/>
              <a:t> </a:t>
            </a:r>
            <a:r>
              <a:rPr lang="en-US" dirty="0" err="1" smtClean="0"/>
              <a:t>redes</a:t>
            </a:r>
            <a:r>
              <a:rPr lang="en-US" dirty="0" smtClean="0"/>
              <a:t> de </a:t>
            </a:r>
            <a:r>
              <a:rPr lang="en-US" dirty="0" err="1" smtClean="0"/>
              <a:t>sensores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err="1" smtClean="0"/>
              <a:t>Proyecto</a:t>
            </a:r>
            <a:r>
              <a:rPr lang="en-US" dirty="0" smtClean="0"/>
              <a:t> </a:t>
            </a:r>
            <a:r>
              <a:rPr lang="en-US" dirty="0" err="1" smtClean="0"/>
              <a:t>europeo</a:t>
            </a:r>
            <a:r>
              <a:rPr lang="en-US" dirty="0" smtClean="0"/>
              <a:t> </a:t>
            </a:r>
            <a:r>
              <a:rPr lang="en-US" dirty="0" err="1" smtClean="0"/>
              <a:t>desarrollado</a:t>
            </a:r>
            <a:r>
              <a:rPr lang="en-US" dirty="0" smtClean="0"/>
              <a:t> en el ETH (Zurich)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Definir</a:t>
            </a:r>
            <a:r>
              <a:rPr lang="en-US" dirty="0" smtClean="0"/>
              <a:t> un xml </a:t>
            </a:r>
            <a:r>
              <a:rPr lang="en-US" dirty="0" err="1" smtClean="0"/>
              <a:t>por</a:t>
            </a:r>
            <a:r>
              <a:rPr lang="en-US" dirty="0" smtClean="0"/>
              <a:t> sensor: virtual sensor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Interconectividad</a:t>
            </a:r>
            <a:r>
              <a:rPr lang="en-US" dirty="0" smtClean="0"/>
              <a:t> entre </a:t>
            </a:r>
            <a:r>
              <a:rPr lang="en-US" dirty="0" err="1" smtClean="0"/>
              <a:t>distintas</a:t>
            </a:r>
            <a:r>
              <a:rPr lang="en-US" dirty="0" smtClean="0"/>
              <a:t> </a:t>
            </a:r>
            <a:r>
              <a:rPr lang="en-US" dirty="0" err="1" smtClean="0"/>
              <a:t>redes</a:t>
            </a:r>
            <a:r>
              <a:rPr lang="en-US" dirty="0" smtClean="0"/>
              <a:t> de </a:t>
            </a:r>
            <a:r>
              <a:rPr lang="en-US" dirty="0" err="1" smtClean="0"/>
              <a:t>sensores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 la red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50" y="3050931"/>
            <a:ext cx="7849444" cy="22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2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 OF THINGS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i="1" dirty="0" smtClean="0"/>
              <a:t>“</a:t>
            </a:r>
            <a:r>
              <a:rPr lang="en-US" i="1" dirty="0" err="1"/>
              <a:t>T</a:t>
            </a:r>
            <a:r>
              <a:rPr lang="en-US" i="1" dirty="0" err="1" smtClean="0"/>
              <a:t>odos</a:t>
            </a:r>
            <a:r>
              <a:rPr lang="en-US" i="1" dirty="0" smtClean="0"/>
              <a:t> los </a:t>
            </a:r>
            <a:r>
              <a:rPr lang="en-US" i="1" dirty="0" err="1" smtClean="0"/>
              <a:t>objetos</a:t>
            </a:r>
            <a:r>
              <a:rPr lang="en-US" i="1" dirty="0" smtClean="0"/>
              <a:t> y personas </a:t>
            </a:r>
            <a:r>
              <a:rPr lang="en-US" i="1" dirty="0" err="1" smtClean="0"/>
              <a:t>conectados</a:t>
            </a:r>
            <a:r>
              <a:rPr lang="en-US" i="1" dirty="0" smtClean="0"/>
              <a:t> a la red con un </a:t>
            </a:r>
            <a:r>
              <a:rPr lang="en-US" i="1" dirty="0" err="1" smtClean="0"/>
              <a:t>identificador</a:t>
            </a:r>
            <a:r>
              <a:rPr lang="en-US" i="1" dirty="0" smtClean="0"/>
              <a:t> </a:t>
            </a:r>
            <a:r>
              <a:rPr lang="en-US" i="1" dirty="0" err="1" smtClean="0"/>
              <a:t>único</a:t>
            </a:r>
            <a:r>
              <a:rPr lang="en-US" i="1" dirty="0" smtClean="0"/>
              <a:t>”</a:t>
            </a:r>
          </a:p>
          <a:p>
            <a:pPr>
              <a:buFont typeface="Arial"/>
              <a:buChar char="•"/>
            </a:pP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13" y="2332729"/>
            <a:ext cx="6426253" cy="39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8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blueprogress3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" y="1543768"/>
            <a:ext cx="3470743" cy="3470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ANÁLISIS DE REQUISITOS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/>
              <a:t>Introducción</a:t>
            </a:r>
            <a:endParaRPr lang="en-US" sz="2000" dirty="0" smtClean="0"/>
          </a:p>
          <a:p>
            <a:r>
              <a:rPr lang="en-US" sz="2000" dirty="0" smtClean="0"/>
              <a:t>Estado del arte</a:t>
            </a:r>
          </a:p>
          <a:p>
            <a:r>
              <a:rPr lang="en-US" sz="2000" dirty="0" err="1" smtClean="0"/>
              <a:t>Análisis</a:t>
            </a:r>
            <a:r>
              <a:rPr lang="en-US" sz="2000" dirty="0" smtClean="0"/>
              <a:t> de </a:t>
            </a:r>
            <a:r>
              <a:rPr lang="en-US" sz="2000" dirty="0" err="1" smtClean="0"/>
              <a:t>requisitos</a:t>
            </a:r>
            <a:endParaRPr lang="en-US" sz="2000" dirty="0" smtClean="0"/>
          </a:p>
          <a:p>
            <a:r>
              <a:rPr lang="en-US" sz="2000" dirty="0" err="1" smtClean="0"/>
              <a:t>Arquitectura</a:t>
            </a:r>
            <a:endParaRPr lang="en-US" sz="2000" dirty="0" smtClean="0"/>
          </a:p>
          <a:p>
            <a:r>
              <a:rPr lang="en-US" sz="2000" dirty="0" err="1" smtClean="0"/>
              <a:t>Caso</a:t>
            </a:r>
            <a:r>
              <a:rPr lang="en-US" sz="2000" dirty="0" smtClean="0"/>
              <a:t> de </a:t>
            </a:r>
            <a:r>
              <a:rPr lang="en-US" sz="2000" dirty="0" err="1" smtClean="0"/>
              <a:t>Estudio</a:t>
            </a:r>
            <a:endParaRPr lang="en-US" sz="2000" dirty="0" smtClean="0"/>
          </a:p>
          <a:p>
            <a:r>
              <a:rPr lang="en-US" sz="2000" dirty="0" err="1" smtClean="0"/>
              <a:t>Conclusiones</a:t>
            </a:r>
            <a:r>
              <a:rPr lang="en-US" sz="2000" dirty="0" smtClean="0"/>
              <a:t> y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futuro</a:t>
            </a:r>
            <a:endParaRPr lang="en-US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3557977" y="3065640"/>
            <a:ext cx="4565157" cy="166420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267" y="1729015"/>
            <a:ext cx="4565157" cy="78918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7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C-Glob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435"/>
            <a:ext cx="9144000" cy="6018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CASO DE USO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5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CAPTURA DE REQUISITOS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La </a:t>
            </a:r>
            <a:r>
              <a:rPr lang="en-US" dirty="0" err="1" smtClean="0"/>
              <a:t>arquitectura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permitir</a:t>
            </a:r>
            <a:r>
              <a:rPr lang="en-US" dirty="0" smtClean="0"/>
              <a:t> la </a:t>
            </a:r>
            <a:r>
              <a:rPr lang="en-US" dirty="0" err="1" smtClean="0"/>
              <a:t>comunicación</a:t>
            </a:r>
            <a:r>
              <a:rPr lang="en-US" dirty="0" smtClean="0"/>
              <a:t> entre un </a:t>
            </a:r>
            <a:r>
              <a:rPr lang="en-US" dirty="0" err="1" smtClean="0"/>
              <a:t>moderado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módulos</a:t>
            </a:r>
            <a:r>
              <a:rPr lang="en-US" dirty="0" smtClean="0"/>
              <a:t> </a:t>
            </a:r>
            <a:r>
              <a:rPr lang="en-US" b="1" dirty="0" err="1" smtClean="0"/>
              <a:t>heterogéneos</a:t>
            </a:r>
            <a:endParaRPr lang="en-US" b="1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La </a:t>
            </a:r>
            <a:r>
              <a:rPr lang="en-US" dirty="0" err="1" smtClean="0"/>
              <a:t>arquitectura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estar</a:t>
            </a:r>
            <a:r>
              <a:rPr lang="en-US" dirty="0" smtClean="0"/>
              <a:t> </a:t>
            </a:r>
            <a:r>
              <a:rPr lang="en-US" dirty="0" err="1" smtClean="0"/>
              <a:t>dividida</a:t>
            </a:r>
            <a:r>
              <a:rPr lang="en-US" dirty="0" smtClean="0"/>
              <a:t> en </a:t>
            </a:r>
            <a:r>
              <a:rPr lang="en-US" b="1" dirty="0" err="1" smtClean="0"/>
              <a:t>capas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separar</a:t>
            </a:r>
            <a:r>
              <a:rPr lang="en-US" dirty="0" smtClean="0"/>
              <a:t> el </a:t>
            </a:r>
            <a:r>
              <a:rPr lang="en-US" dirty="0" err="1" smtClean="0"/>
              <a:t>elevado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funcionalidades</a:t>
            </a:r>
            <a:r>
              <a:rPr lang="en-US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motor </a:t>
            </a:r>
            <a:r>
              <a:rPr lang="en-US" b="1" dirty="0" smtClean="0"/>
              <a:t>CEP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procesar</a:t>
            </a:r>
            <a:r>
              <a:rPr lang="en-US" dirty="0" smtClean="0"/>
              <a:t> </a:t>
            </a:r>
            <a:r>
              <a:rPr lang="en-US" dirty="0" err="1" smtClean="0"/>
              <a:t>eventos</a:t>
            </a:r>
            <a:r>
              <a:rPr lang="en-US" dirty="0" smtClean="0"/>
              <a:t> de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r>
              <a:rPr lang="en-US" dirty="0" smtClean="0"/>
              <a:t> y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eventos</a:t>
            </a:r>
            <a:r>
              <a:rPr lang="en-US" dirty="0" smtClean="0"/>
              <a:t> de alto </a:t>
            </a:r>
            <a:r>
              <a:rPr lang="en-US" dirty="0" err="1" smtClean="0"/>
              <a:t>nivel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La </a:t>
            </a: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motor </a:t>
            </a:r>
            <a:r>
              <a:rPr lang="en-US" b="1" dirty="0" err="1" smtClean="0"/>
              <a:t>semántico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manejar</a:t>
            </a:r>
            <a:r>
              <a:rPr lang="en-US" dirty="0" smtClean="0"/>
              <a:t> los </a:t>
            </a:r>
            <a:r>
              <a:rPr lang="en-US" dirty="0" err="1" smtClean="0"/>
              <a:t>eventos</a:t>
            </a:r>
            <a:r>
              <a:rPr lang="en-US" dirty="0" smtClean="0"/>
              <a:t> de alto </a:t>
            </a:r>
            <a:r>
              <a:rPr lang="en-US" dirty="0" err="1" smtClean="0"/>
              <a:t>nivel</a:t>
            </a:r>
            <a:r>
              <a:rPr lang="en-US" dirty="0" smtClean="0"/>
              <a:t> y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acciones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smtClean="0"/>
              <a:t>Red de </a:t>
            </a:r>
            <a:r>
              <a:rPr lang="en-US" b="1" dirty="0" err="1" smtClean="0"/>
              <a:t>sensores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manejar</a:t>
            </a:r>
            <a:r>
              <a:rPr lang="en-US" dirty="0" smtClean="0"/>
              <a:t> los </a:t>
            </a:r>
            <a:r>
              <a:rPr lang="en-US" dirty="0" err="1" smtClean="0"/>
              <a:t>eventos</a:t>
            </a:r>
            <a:r>
              <a:rPr lang="en-US" dirty="0" smtClean="0"/>
              <a:t> de los </a:t>
            </a:r>
            <a:r>
              <a:rPr lang="en-US" dirty="0" err="1" smtClean="0"/>
              <a:t>sensores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b="1" dirty="0" err="1" smtClean="0"/>
              <a:t>escalable</a:t>
            </a: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38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bluebet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28" y="1576888"/>
            <a:ext cx="3335577" cy="3335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ÍNDICE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/>
              <a:t>Introducción</a:t>
            </a:r>
            <a:endParaRPr lang="en-US" sz="2000" dirty="0" smtClean="0"/>
          </a:p>
          <a:p>
            <a:r>
              <a:rPr lang="en-US" sz="2000" dirty="0" smtClean="0"/>
              <a:t>Estado del arte</a:t>
            </a:r>
          </a:p>
          <a:p>
            <a:r>
              <a:rPr lang="en-US" sz="2000" dirty="0" err="1" smtClean="0"/>
              <a:t>Análisis</a:t>
            </a:r>
            <a:r>
              <a:rPr lang="en-US" sz="2000" dirty="0" smtClean="0"/>
              <a:t> de </a:t>
            </a:r>
            <a:r>
              <a:rPr lang="en-US" sz="2000" dirty="0" err="1" smtClean="0"/>
              <a:t>requisitos</a:t>
            </a:r>
            <a:endParaRPr lang="en-US" sz="2000" dirty="0" smtClean="0"/>
          </a:p>
          <a:p>
            <a:r>
              <a:rPr lang="en-US" sz="2000" dirty="0" err="1" smtClean="0"/>
              <a:t>Arquitectura</a:t>
            </a:r>
            <a:endParaRPr lang="en-US" sz="2000" dirty="0" smtClean="0"/>
          </a:p>
          <a:p>
            <a:r>
              <a:rPr lang="en-US" sz="2000" dirty="0" err="1" smtClean="0"/>
              <a:t>Caso</a:t>
            </a:r>
            <a:r>
              <a:rPr lang="en-US" sz="2000" dirty="0" smtClean="0"/>
              <a:t> de </a:t>
            </a:r>
            <a:r>
              <a:rPr lang="en-US" sz="2000" dirty="0" err="1" smtClean="0"/>
              <a:t>Estudio</a:t>
            </a:r>
            <a:endParaRPr lang="en-US" sz="2000" dirty="0" smtClean="0"/>
          </a:p>
          <a:p>
            <a:r>
              <a:rPr lang="en-US" sz="2000" dirty="0" err="1" smtClean="0"/>
              <a:t>Conclusiones</a:t>
            </a:r>
            <a:r>
              <a:rPr lang="en-US" sz="2000" dirty="0" smtClean="0"/>
              <a:t> y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futuro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94612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blueprogress4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4" y="1568748"/>
            <a:ext cx="3369029" cy="3369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ARQUITECTURA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/>
              <a:t>Introducción</a:t>
            </a:r>
            <a:endParaRPr lang="en-US" sz="2000" dirty="0" smtClean="0"/>
          </a:p>
          <a:p>
            <a:r>
              <a:rPr lang="en-US" sz="2000" dirty="0" smtClean="0"/>
              <a:t>Estado del arte</a:t>
            </a:r>
          </a:p>
          <a:p>
            <a:r>
              <a:rPr lang="en-US" sz="2000" dirty="0" err="1" smtClean="0"/>
              <a:t>Tecnologías</a:t>
            </a:r>
            <a:r>
              <a:rPr lang="en-US" sz="2000" dirty="0" smtClean="0"/>
              <a:t> </a:t>
            </a:r>
            <a:r>
              <a:rPr lang="en-US" sz="2000" dirty="0" err="1" smtClean="0"/>
              <a:t>Habilitadoras</a:t>
            </a:r>
            <a:endParaRPr lang="en-US" sz="2000" dirty="0" smtClean="0"/>
          </a:p>
          <a:p>
            <a:r>
              <a:rPr lang="en-US" sz="2000" dirty="0" err="1" smtClean="0"/>
              <a:t>Arquitectura</a:t>
            </a:r>
            <a:endParaRPr lang="en-US" sz="2000" dirty="0" smtClean="0"/>
          </a:p>
          <a:p>
            <a:r>
              <a:rPr lang="en-US" sz="2000" dirty="0" err="1" smtClean="0"/>
              <a:t>Caso</a:t>
            </a:r>
            <a:r>
              <a:rPr lang="en-US" sz="2000" dirty="0" smtClean="0"/>
              <a:t> de </a:t>
            </a:r>
            <a:r>
              <a:rPr lang="en-US" sz="2000" dirty="0" err="1" smtClean="0"/>
              <a:t>Estudio</a:t>
            </a:r>
            <a:endParaRPr lang="en-US" sz="2000" dirty="0" smtClean="0"/>
          </a:p>
          <a:p>
            <a:r>
              <a:rPr lang="en-US" sz="2000" dirty="0" err="1" smtClean="0"/>
              <a:t>Conclusiones</a:t>
            </a:r>
            <a:r>
              <a:rPr lang="en-US" sz="2000" dirty="0" smtClean="0"/>
              <a:t> y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futuro</a:t>
            </a:r>
            <a:endParaRPr lang="en-US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3557977" y="3437896"/>
            <a:ext cx="4565157" cy="129194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267" y="1729015"/>
            <a:ext cx="4565157" cy="1238086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11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DESCRIPCIÓN GLOBAL</a:t>
            </a:r>
            <a:endParaRPr lang="en-US" dirty="0"/>
          </a:p>
        </p:txBody>
      </p:sp>
      <p:pic>
        <p:nvPicPr>
          <p:cNvPr id="6" name="Content Placeholder 5" descr="DrEWEnewintr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6" b="3496"/>
          <a:stretch>
            <a:fillRect/>
          </a:stretch>
        </p:blipFill>
        <p:spPr>
          <a:xfrm>
            <a:off x="919601" y="1525597"/>
            <a:ext cx="7313010" cy="3994255"/>
          </a:xfrm>
        </p:spPr>
      </p:pic>
    </p:spTree>
    <p:extLst>
      <p:ext uri="{BB962C8B-B14F-4D97-AF65-F5344CB8AC3E}">
        <p14:creationId xmlns:p14="http://schemas.microsoft.com/office/powerpoint/2010/main" val="321370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MODELO FUNCIONAL</a:t>
            </a:r>
            <a:endParaRPr lang="en-US" dirty="0"/>
          </a:p>
        </p:txBody>
      </p:sp>
      <p:pic>
        <p:nvPicPr>
          <p:cNvPr id="5" name="Picture 4" descr="DrEWElaye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6" y="941590"/>
            <a:ext cx="8775324" cy="608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8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BERRIES-</a:t>
            </a:r>
            <a:r>
              <a:rPr lang="en-US" dirty="0" err="1"/>
              <a:t>DrEWE</a:t>
            </a:r>
            <a:endParaRPr lang="en-US" dirty="0"/>
          </a:p>
        </p:txBody>
      </p:sp>
      <p:pic>
        <p:nvPicPr>
          <p:cNvPr id="5" name="Picture 4" descr="DrEWElay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6" y="941590"/>
            <a:ext cx="8775324" cy="60861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3591" y="1226256"/>
            <a:ext cx="8418720" cy="2518204"/>
          </a:xfrm>
          <a:prstGeom prst="rect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9048" y="3787372"/>
            <a:ext cx="4764951" cy="3070627"/>
          </a:xfrm>
          <a:prstGeom prst="rect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7463" y="3733512"/>
            <a:ext cx="1555428" cy="1259102"/>
          </a:xfrm>
          <a:prstGeom prst="rect">
            <a:avLst/>
          </a:prstGeom>
          <a:solidFill>
            <a:schemeClr val="lt1">
              <a:alpha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7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BERRIES-</a:t>
            </a:r>
            <a:r>
              <a:rPr lang="en-US" dirty="0" err="1" smtClean="0"/>
              <a:t>DrEWE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 smtClean="0"/>
              <a:t>Módulos</a:t>
            </a:r>
            <a:r>
              <a:rPr lang="en-US" dirty="0" smtClean="0"/>
              <a:t> de software </a:t>
            </a:r>
            <a:r>
              <a:rPr lang="en-US" dirty="0" err="1" smtClean="0"/>
              <a:t>encargados</a:t>
            </a:r>
            <a:r>
              <a:rPr lang="en-US" dirty="0" smtClean="0"/>
              <a:t> de </a:t>
            </a:r>
            <a:r>
              <a:rPr lang="en-US" dirty="0" err="1" smtClean="0"/>
              <a:t>recoger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 smtClean="0"/>
              <a:t> del </a:t>
            </a:r>
            <a:r>
              <a:rPr lang="en-US" dirty="0" err="1" smtClean="0"/>
              <a:t>entorno</a:t>
            </a:r>
            <a:r>
              <a:rPr lang="en-US" dirty="0" smtClean="0"/>
              <a:t> y </a:t>
            </a:r>
            <a:r>
              <a:rPr lang="en-US" dirty="0" err="1" smtClean="0"/>
              <a:t>enviarla</a:t>
            </a:r>
            <a:r>
              <a:rPr lang="en-US" dirty="0" smtClean="0"/>
              <a:t> a la red de </a:t>
            </a:r>
            <a:r>
              <a:rPr lang="en-US" dirty="0" err="1" smtClean="0"/>
              <a:t>sensores</a:t>
            </a:r>
            <a:r>
              <a:rPr lang="en-US" dirty="0" smtClean="0"/>
              <a:t>. </a:t>
            </a:r>
            <a:r>
              <a:rPr lang="en-US" dirty="0" err="1" smtClean="0"/>
              <a:t>Implementados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raspberry.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Enviar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a la red: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Petición</a:t>
            </a:r>
            <a:r>
              <a:rPr lang="en-US" dirty="0" smtClean="0"/>
              <a:t> HTTP PUT a http://&lt;</a:t>
            </a:r>
            <a:r>
              <a:rPr lang="en-US" dirty="0" err="1" smtClean="0"/>
              <a:t>gsn-url</a:t>
            </a:r>
            <a:r>
              <a:rPr lang="en-US" dirty="0" smtClean="0"/>
              <a:t>&gt;:22001/streaming/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Parámetros</a:t>
            </a:r>
            <a:r>
              <a:rPr lang="en-US" dirty="0" smtClean="0"/>
              <a:t>:</a:t>
            </a:r>
          </a:p>
          <a:p>
            <a:pPr lvl="2">
              <a:buFont typeface="Arial"/>
              <a:buChar char="•"/>
            </a:pPr>
            <a:r>
              <a:rPr lang="en-US" dirty="0" smtClean="0"/>
              <a:t>Notification-id: </a:t>
            </a:r>
            <a:r>
              <a:rPr lang="en-US" dirty="0" err="1" smtClean="0"/>
              <a:t>identificador</a:t>
            </a:r>
            <a:r>
              <a:rPr lang="en-US" dirty="0" smtClean="0"/>
              <a:t> </a:t>
            </a:r>
            <a:r>
              <a:rPr lang="en-US" dirty="0" err="1" smtClean="0"/>
              <a:t>único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punto</a:t>
            </a:r>
            <a:r>
              <a:rPr lang="en-US" dirty="0" smtClean="0"/>
              <a:t> de </a:t>
            </a:r>
            <a:r>
              <a:rPr lang="en-US" dirty="0" err="1" smtClean="0"/>
              <a:t>entrada</a:t>
            </a:r>
            <a:endParaRPr lang="en-US" dirty="0" smtClean="0"/>
          </a:p>
          <a:p>
            <a:pPr lvl="2">
              <a:buFont typeface="Arial"/>
              <a:buChar char="•"/>
            </a:pPr>
            <a:r>
              <a:rPr lang="en-US" dirty="0" smtClean="0"/>
              <a:t>Data: </a:t>
            </a:r>
            <a:r>
              <a:rPr lang="en-US" dirty="0" err="1" smtClean="0"/>
              <a:t>formato</a:t>
            </a:r>
            <a:r>
              <a:rPr lang="en-US" dirty="0" smtClean="0"/>
              <a:t> </a:t>
            </a:r>
            <a:r>
              <a:rPr lang="en-US" dirty="0" err="1" smtClean="0"/>
              <a:t>definido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la red de </a:t>
            </a:r>
            <a:r>
              <a:rPr lang="en-US" dirty="0" err="1" smtClean="0"/>
              <a:t>sensores</a:t>
            </a:r>
            <a:r>
              <a:rPr lang="en-US" dirty="0" smtClean="0"/>
              <a:t>.</a:t>
            </a:r>
          </a:p>
          <a:p>
            <a:pPr lvl="2"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7" name="Picture 6" descr="dnixm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79"/>
          <a:stretch/>
        </p:blipFill>
        <p:spPr>
          <a:xfrm>
            <a:off x="547381" y="4274107"/>
            <a:ext cx="7893234" cy="84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MÓDULO GSN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rEWElay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6" y="941590"/>
            <a:ext cx="8775324" cy="60861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3591" y="1226256"/>
            <a:ext cx="8418720" cy="251820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4786" y="3787372"/>
            <a:ext cx="7009213" cy="307062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1172" y="5598898"/>
            <a:ext cx="1565509" cy="125910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MÓDULO GSN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5950" y="1673225"/>
            <a:ext cx="7905750" cy="2531081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Red de </a:t>
            </a:r>
            <a:r>
              <a:rPr lang="en-US" dirty="0" err="1" smtClean="0"/>
              <a:t>eventos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red de </a:t>
            </a:r>
            <a:r>
              <a:rPr lang="en-US" dirty="0" err="1" smtClean="0"/>
              <a:t>sensores</a:t>
            </a:r>
            <a:r>
              <a:rPr lang="en-US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Puntos</a:t>
            </a:r>
            <a:r>
              <a:rPr lang="en-US" dirty="0" smtClean="0"/>
              <a:t> de </a:t>
            </a:r>
            <a:r>
              <a:rPr lang="en-US" dirty="0" err="1" smtClean="0"/>
              <a:t>entrada</a:t>
            </a:r>
            <a:r>
              <a:rPr lang="en-US" dirty="0" smtClean="0"/>
              <a:t> </a:t>
            </a:r>
            <a:r>
              <a:rPr lang="en-US" dirty="0" err="1" smtClean="0"/>
              <a:t>direccionados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err="1" smtClean="0"/>
              <a:t>Puntos</a:t>
            </a:r>
            <a:r>
              <a:rPr lang="en-US" dirty="0" smtClean="0"/>
              <a:t> de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  <a:r>
              <a:rPr lang="en-US" dirty="0" err="1" smtClean="0"/>
              <a:t>accesibles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el motor de </a:t>
            </a:r>
            <a:r>
              <a:rPr lang="en-US" dirty="0" err="1" smtClean="0"/>
              <a:t>reglas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Base de </a:t>
            </a:r>
            <a:r>
              <a:rPr lang="en-US" dirty="0" err="1" smtClean="0"/>
              <a:t>datos</a:t>
            </a:r>
            <a:r>
              <a:rPr lang="en-US" dirty="0" smtClean="0"/>
              <a:t> con </a:t>
            </a:r>
            <a:r>
              <a:rPr lang="en-US" i="1" dirty="0" smtClean="0"/>
              <a:t>timestamps</a:t>
            </a:r>
          </a:p>
          <a:p>
            <a:pPr>
              <a:buFont typeface="Arial"/>
              <a:buChar char="•"/>
            </a:pPr>
            <a:r>
              <a:rPr lang="en-US" dirty="0" smtClean="0"/>
              <a:t>Virtual sensors: xml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definir</a:t>
            </a:r>
            <a:r>
              <a:rPr lang="en-US" dirty="0" smtClean="0"/>
              <a:t> </a:t>
            </a:r>
            <a:r>
              <a:rPr lang="en-US" dirty="0" err="1" smtClean="0"/>
              <a:t>salida</a:t>
            </a:r>
            <a:r>
              <a:rPr lang="en-US" dirty="0" smtClean="0"/>
              <a:t> 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Definimos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sensor </a:t>
            </a:r>
            <a:r>
              <a:rPr lang="en-US" dirty="0" err="1" smtClean="0"/>
              <a:t>físico</a:t>
            </a:r>
            <a:r>
              <a:rPr lang="en-US" dirty="0" smtClean="0"/>
              <a:t> </a:t>
            </a:r>
          </a:p>
          <a:p>
            <a:pPr>
              <a:buFont typeface="Arial"/>
              <a:buChar char="•"/>
            </a:pPr>
            <a:r>
              <a:rPr lang="en-US" dirty="0" smtClean="0"/>
              <a:t>Wrappers: </a:t>
            </a:r>
            <a:r>
              <a:rPr lang="en-US" dirty="0" err="1" smtClean="0"/>
              <a:t>clase</a:t>
            </a:r>
            <a:r>
              <a:rPr lang="en-US" dirty="0" smtClean="0"/>
              <a:t> java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procesar</a:t>
            </a:r>
            <a:r>
              <a:rPr lang="en-US" dirty="0" smtClean="0"/>
              <a:t> la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Direct </a:t>
            </a:r>
            <a:r>
              <a:rPr lang="en-US" dirty="0"/>
              <a:t>Remote </a:t>
            </a:r>
            <a:r>
              <a:rPr lang="en-US" dirty="0" smtClean="0"/>
              <a:t>Push Wrapper</a:t>
            </a:r>
          </a:p>
          <a:p>
            <a:pPr marL="0" indent="-76200">
              <a:buNone/>
            </a:pPr>
            <a:endParaRPr lang="en-US" dirty="0" smtClean="0"/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lvl="1">
              <a:buFont typeface="Arial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4612" y="4828382"/>
            <a:ext cx="8284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+mn-lt"/>
              </a:rPr>
              <a:t>GET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 http:/</a:t>
            </a: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/&lt;</a:t>
            </a:r>
            <a:r>
              <a:rPr lang="en-US" sz="1400" dirty="0" err="1" smtClean="0">
                <a:solidFill>
                  <a:schemeClr val="bg2"/>
                </a:solidFill>
                <a:latin typeface="+mn-lt"/>
              </a:rPr>
              <a:t>gsn</a:t>
            </a:r>
            <a:r>
              <a:rPr lang="en-US" sz="1400" dirty="0" smtClean="0">
                <a:solidFill>
                  <a:schemeClr val="bg2"/>
                </a:solidFill>
                <a:latin typeface="+mn-lt"/>
              </a:rPr>
              <a:t>-server&gt;: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22001/</a:t>
            </a:r>
            <a:r>
              <a:rPr lang="en-US" sz="1400" dirty="0" err="1">
                <a:solidFill>
                  <a:schemeClr val="bg2"/>
                </a:solidFill>
                <a:latin typeface="+mn-lt"/>
              </a:rPr>
              <a:t>gsn?</a:t>
            </a:r>
            <a:r>
              <a:rPr lang="en-US" sz="1400" b="1" dirty="0" err="1">
                <a:solidFill>
                  <a:schemeClr val="bg2"/>
                </a:solidFill>
                <a:latin typeface="+mn-lt"/>
              </a:rPr>
              <a:t>request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=114&amp;</a:t>
            </a:r>
            <a:r>
              <a:rPr lang="en-US" sz="1400" b="1" dirty="0">
                <a:solidFill>
                  <a:schemeClr val="bg2"/>
                </a:solidFill>
                <a:latin typeface="+mn-lt"/>
              </a:rPr>
              <a:t>name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=</a:t>
            </a:r>
            <a:r>
              <a:rPr lang="en-US" sz="1400" dirty="0" err="1">
                <a:solidFill>
                  <a:schemeClr val="bg2"/>
                </a:solidFill>
                <a:latin typeface="+mn-lt"/>
              </a:rPr>
              <a:t>RemoteDniVS&amp;</a:t>
            </a:r>
            <a:r>
              <a:rPr lang="en-US" sz="1400" b="1" dirty="0" err="1">
                <a:solidFill>
                  <a:schemeClr val="bg2"/>
                </a:solidFill>
                <a:latin typeface="+mn-lt"/>
              </a:rPr>
              <a:t>window</a:t>
            </a:r>
            <a:r>
              <a:rPr lang="en-US" sz="1400" dirty="0">
                <a:solidFill>
                  <a:schemeClr val="bg2"/>
                </a:solidFill>
                <a:latin typeface="+mn-lt"/>
              </a:rPr>
              <a:t>=40 </a:t>
            </a:r>
            <a:endParaRPr lang="en-US" sz="1400" dirty="0" smtClean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11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HANDLERS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rEWElay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6" y="941590"/>
            <a:ext cx="8775324" cy="60861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3591" y="1226256"/>
            <a:ext cx="8374929" cy="244156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787372"/>
            <a:ext cx="4379049" cy="307062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8348" y="3792360"/>
            <a:ext cx="1565509" cy="1259102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35259" y="5047357"/>
            <a:ext cx="4808742" cy="181064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57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witter-a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7702"/>
            <a:ext cx="9144000" cy="2134170"/>
          </a:xfrm>
          <a:prstGeom prst="rect">
            <a:avLst/>
          </a:prstGeom>
        </p:spPr>
      </p:pic>
      <p:pic>
        <p:nvPicPr>
          <p:cNvPr id="8" name="Picture 7" descr="GCalenda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0617"/>
            <a:ext cx="9144000" cy="20618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HANDLERS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 smtClean="0"/>
              <a:t>Módulos</a:t>
            </a:r>
            <a:r>
              <a:rPr lang="en-US" dirty="0" smtClean="0"/>
              <a:t> </a:t>
            </a:r>
            <a:r>
              <a:rPr lang="en-US" dirty="0" err="1" smtClean="0"/>
              <a:t>encargados</a:t>
            </a:r>
            <a:r>
              <a:rPr lang="en-US" dirty="0" smtClean="0"/>
              <a:t> de </a:t>
            </a:r>
            <a:r>
              <a:rPr lang="en-US" dirty="0" err="1" smtClean="0"/>
              <a:t>conectar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r>
              <a:rPr lang="en-US" dirty="0" smtClean="0"/>
              <a:t> </a:t>
            </a:r>
            <a:r>
              <a:rPr lang="en-US" dirty="0" err="1" smtClean="0"/>
              <a:t>externos</a:t>
            </a:r>
            <a:r>
              <a:rPr lang="en-US" dirty="0" smtClean="0"/>
              <a:t> a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sistema</a:t>
            </a:r>
            <a:r>
              <a:rPr lang="en-US" dirty="0" smtClean="0"/>
              <a:t>.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Empaquetando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 smtClean="0"/>
              <a:t> de </a:t>
            </a:r>
            <a:r>
              <a:rPr lang="en-US" dirty="0" err="1" smtClean="0"/>
              <a:t>estos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r>
              <a:rPr lang="en-US" dirty="0" smtClean="0"/>
              <a:t> en forma de </a:t>
            </a:r>
            <a:r>
              <a:rPr lang="en-US" b="1" dirty="0" err="1" smtClean="0"/>
              <a:t>eventos</a:t>
            </a:r>
            <a:endParaRPr lang="en-US" b="1" dirty="0" smtClean="0"/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smtClean="0"/>
              <a:t>Y </a:t>
            </a:r>
            <a:r>
              <a:rPr lang="en-US" dirty="0" err="1"/>
              <a:t>o</a:t>
            </a:r>
            <a:r>
              <a:rPr lang="en-US" dirty="0" err="1" smtClean="0"/>
              <a:t>cupándose</a:t>
            </a:r>
            <a:r>
              <a:rPr lang="en-US" dirty="0" smtClean="0"/>
              <a:t> de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b="1" dirty="0" err="1" smtClean="0"/>
              <a:t>acciones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707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DrEWE</a:t>
            </a:r>
            <a:r>
              <a:rPr lang="en-US" dirty="0" smtClean="0"/>
              <a:t> COMPLEX RULE ENGINE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rEWElaye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6" y="941590"/>
            <a:ext cx="8775324" cy="60861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957" y="2474409"/>
            <a:ext cx="8717043" cy="4383591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81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blueprogress1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25" y="1576614"/>
            <a:ext cx="3325237" cy="3325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INTRODUCCIÓN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/>
              <a:t>Introducción</a:t>
            </a:r>
            <a:endParaRPr lang="en-US" sz="2000" dirty="0" smtClean="0"/>
          </a:p>
          <a:p>
            <a:r>
              <a:rPr lang="en-US" sz="2000" dirty="0" smtClean="0"/>
              <a:t>Estado del arte</a:t>
            </a:r>
          </a:p>
          <a:p>
            <a:r>
              <a:rPr lang="en-US" sz="2000" dirty="0" err="1" smtClean="0"/>
              <a:t>Análisis</a:t>
            </a:r>
            <a:r>
              <a:rPr lang="en-US" sz="2000" dirty="0" smtClean="0"/>
              <a:t> de </a:t>
            </a:r>
            <a:r>
              <a:rPr lang="en-US" sz="2000" dirty="0" err="1" smtClean="0"/>
              <a:t>requisitos</a:t>
            </a:r>
            <a:endParaRPr lang="en-US" sz="2000" dirty="0" smtClean="0"/>
          </a:p>
          <a:p>
            <a:r>
              <a:rPr lang="en-US" sz="2000" dirty="0" err="1" smtClean="0"/>
              <a:t>Arquitectura</a:t>
            </a:r>
            <a:endParaRPr lang="en-US" sz="2000" dirty="0" smtClean="0"/>
          </a:p>
          <a:p>
            <a:r>
              <a:rPr lang="en-US" sz="2000" dirty="0" err="1" smtClean="0"/>
              <a:t>Caso</a:t>
            </a:r>
            <a:r>
              <a:rPr lang="en-US" sz="2000" dirty="0" smtClean="0"/>
              <a:t> de </a:t>
            </a:r>
            <a:r>
              <a:rPr lang="en-US" sz="2000" dirty="0" err="1" smtClean="0"/>
              <a:t>Estudio</a:t>
            </a:r>
            <a:endParaRPr lang="en-US" sz="2000" dirty="0" smtClean="0"/>
          </a:p>
          <a:p>
            <a:r>
              <a:rPr lang="en-US" sz="2000" dirty="0" err="1" smtClean="0"/>
              <a:t>Conclusiones</a:t>
            </a:r>
            <a:r>
              <a:rPr lang="en-US" sz="2000" dirty="0" smtClean="0"/>
              <a:t> y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futuro</a:t>
            </a:r>
            <a:endParaRPr lang="en-US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3557977" y="2189743"/>
            <a:ext cx="4565157" cy="2540101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2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DrEWE</a:t>
            </a:r>
            <a:r>
              <a:rPr lang="en-US" dirty="0" smtClean="0"/>
              <a:t> COMPLEX RULE ENGINE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 smtClean="0"/>
              <a:t>Módulo</a:t>
            </a:r>
            <a:r>
              <a:rPr lang="en-US" dirty="0" smtClean="0"/>
              <a:t> en el </a:t>
            </a:r>
            <a:r>
              <a:rPr lang="en-US" dirty="0" err="1" smtClean="0"/>
              <a:t>que</a:t>
            </a:r>
            <a:r>
              <a:rPr lang="en-US" dirty="0" smtClean="0"/>
              <a:t> dos </a:t>
            </a:r>
            <a:r>
              <a:rPr lang="en-US" dirty="0" err="1" smtClean="0"/>
              <a:t>motores</a:t>
            </a:r>
            <a:r>
              <a:rPr lang="en-US" dirty="0" smtClean="0"/>
              <a:t> de </a:t>
            </a:r>
            <a:r>
              <a:rPr lang="en-US" dirty="0" err="1" smtClean="0"/>
              <a:t>reglas</a:t>
            </a:r>
            <a:r>
              <a:rPr lang="en-US" dirty="0" smtClean="0"/>
              <a:t> (CEP y </a:t>
            </a:r>
            <a:r>
              <a:rPr lang="en-US" dirty="0" err="1" smtClean="0"/>
              <a:t>Semántico</a:t>
            </a:r>
            <a:r>
              <a:rPr lang="en-US" dirty="0" smtClean="0"/>
              <a:t>) </a:t>
            </a:r>
            <a:r>
              <a:rPr lang="en-US" dirty="0" err="1" smtClean="0"/>
              <a:t>procesan</a:t>
            </a:r>
            <a:r>
              <a:rPr lang="en-US" dirty="0" smtClean="0"/>
              <a:t> los </a:t>
            </a:r>
            <a:r>
              <a:rPr lang="en-US" dirty="0" err="1" smtClean="0"/>
              <a:t>eventos</a:t>
            </a:r>
            <a:r>
              <a:rPr lang="en-US" dirty="0" smtClean="0"/>
              <a:t>, </a:t>
            </a:r>
            <a:r>
              <a:rPr lang="en-US" dirty="0" err="1" smtClean="0"/>
              <a:t>evalúan</a:t>
            </a:r>
            <a:r>
              <a:rPr lang="en-US" dirty="0" smtClean="0"/>
              <a:t> y </a:t>
            </a:r>
            <a:r>
              <a:rPr lang="en-US" dirty="0" err="1" smtClean="0"/>
              <a:t>disparan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reglas</a:t>
            </a:r>
            <a:r>
              <a:rPr lang="en-US" dirty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lanzan</a:t>
            </a:r>
            <a:r>
              <a:rPr lang="en-US" dirty="0" smtClean="0"/>
              <a:t> </a:t>
            </a:r>
            <a:r>
              <a:rPr lang="en-US" i="1" dirty="0" smtClean="0"/>
              <a:t>intents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acciones</a:t>
            </a:r>
            <a:r>
              <a:rPr lang="en-US" dirty="0" smtClean="0"/>
              <a:t>.</a:t>
            </a:r>
          </a:p>
          <a:p>
            <a:pPr>
              <a:buFont typeface="Arial"/>
              <a:buChar char="•"/>
            </a:pPr>
            <a:r>
              <a:rPr lang="en-US" dirty="0" smtClean="0"/>
              <a:t>Dos </a:t>
            </a:r>
            <a:r>
              <a:rPr lang="en-US" dirty="0" err="1" smtClean="0"/>
              <a:t>posibles</a:t>
            </a:r>
            <a:r>
              <a:rPr lang="en-US" dirty="0" smtClean="0"/>
              <a:t> </a:t>
            </a:r>
            <a:r>
              <a:rPr lang="en-US" dirty="0" err="1" smtClean="0"/>
              <a:t>escenarios</a:t>
            </a:r>
            <a:r>
              <a:rPr lang="en-US" dirty="0" smtClean="0"/>
              <a:t> de </a:t>
            </a:r>
            <a:r>
              <a:rPr lang="en-US" dirty="0" err="1" smtClean="0"/>
              <a:t>funcionamiento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6" name="Picture 5" descr="ce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4" y="3350305"/>
            <a:ext cx="4843059" cy="2151833"/>
          </a:xfrm>
          <a:prstGeom prst="rect">
            <a:avLst/>
          </a:prstGeom>
        </p:spPr>
      </p:pic>
      <p:pic>
        <p:nvPicPr>
          <p:cNvPr id="7" name="Picture 6" descr="cepby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78" y="3313804"/>
            <a:ext cx="2676418" cy="223034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681815" y="3569280"/>
            <a:ext cx="0" cy="22225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868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DE REGLAS SEMÁNTICO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19125" y="1666800"/>
            <a:ext cx="3956980" cy="4324350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err="1" smtClean="0"/>
              <a:t>Transformar</a:t>
            </a:r>
            <a:r>
              <a:rPr lang="en-US" dirty="0" smtClean="0"/>
              <a:t> </a:t>
            </a:r>
            <a:r>
              <a:rPr lang="en-US" dirty="0" err="1" smtClean="0"/>
              <a:t>evento</a:t>
            </a:r>
            <a:r>
              <a:rPr lang="en-US" dirty="0" smtClean="0"/>
              <a:t> en </a:t>
            </a:r>
            <a:r>
              <a:rPr lang="en-US" dirty="0" err="1" smtClean="0"/>
              <a:t>instancia</a:t>
            </a:r>
            <a:r>
              <a:rPr lang="en-US" dirty="0" smtClean="0"/>
              <a:t> </a:t>
            </a:r>
            <a:r>
              <a:rPr lang="en-US" dirty="0" err="1" smtClean="0"/>
              <a:t>rdf</a:t>
            </a:r>
            <a:endParaRPr lang="en-US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err="1" smtClean="0"/>
              <a:t>Almacenarlo</a:t>
            </a:r>
            <a:r>
              <a:rPr lang="en-US" dirty="0" smtClean="0"/>
              <a:t> en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r>
              <a:rPr lang="en-US" dirty="0" smtClean="0"/>
              <a:t> en forma de </a:t>
            </a:r>
            <a:r>
              <a:rPr lang="en-US" dirty="0" err="1" smtClean="0"/>
              <a:t>instancia</a:t>
            </a:r>
            <a:endParaRPr lang="en-US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err="1" smtClean="0"/>
              <a:t>Ejecutar</a:t>
            </a:r>
            <a:r>
              <a:rPr lang="en-US" dirty="0" smtClean="0"/>
              <a:t> </a:t>
            </a:r>
            <a:r>
              <a:rPr lang="en-US" dirty="0" err="1" smtClean="0"/>
              <a:t>inferencias</a:t>
            </a:r>
            <a:r>
              <a:rPr lang="en-US" dirty="0" smtClean="0"/>
              <a:t>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err="1"/>
              <a:t>A</a:t>
            </a:r>
            <a:r>
              <a:rPr lang="en-US" dirty="0" err="1" smtClean="0"/>
              <a:t>lmacenar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/>
              <a:t> </a:t>
            </a:r>
            <a:r>
              <a:rPr lang="en-US" dirty="0" err="1" smtClean="0"/>
              <a:t>instancias</a:t>
            </a:r>
            <a:r>
              <a:rPr lang="en-US" dirty="0" smtClean="0"/>
              <a:t> </a:t>
            </a:r>
            <a:r>
              <a:rPr lang="en-US" dirty="0" err="1" smtClean="0"/>
              <a:t>inferienciadas</a:t>
            </a:r>
            <a:r>
              <a:rPr lang="en-US" dirty="0" smtClean="0"/>
              <a:t> en un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acciones</a:t>
            </a:r>
            <a:r>
              <a:rPr lang="en-US" dirty="0" smtClean="0"/>
              <a:t>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err="1" smtClean="0"/>
              <a:t>Comprobar</a:t>
            </a:r>
            <a:r>
              <a:rPr lang="en-US" dirty="0" smtClean="0"/>
              <a:t> el </a:t>
            </a:r>
            <a:r>
              <a:rPr lang="en-US" dirty="0" err="1" smtClean="0"/>
              <a:t>segundo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r>
              <a:rPr lang="en-US" dirty="0" smtClean="0"/>
              <a:t> en </a:t>
            </a:r>
            <a:r>
              <a:rPr lang="en-US" dirty="0" err="1" smtClean="0"/>
              <a:t>busca</a:t>
            </a:r>
            <a:r>
              <a:rPr lang="en-US" dirty="0" smtClean="0"/>
              <a:t> 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 smtClean="0"/>
              <a:t>instancias</a:t>
            </a:r>
            <a:endParaRPr lang="en-US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err="1" smtClean="0"/>
              <a:t>Procesar</a:t>
            </a:r>
            <a:r>
              <a:rPr lang="en-US" dirty="0" smtClean="0"/>
              <a:t> </a:t>
            </a:r>
            <a:r>
              <a:rPr lang="en-US" dirty="0" err="1" smtClean="0"/>
              <a:t>instancias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ejecutar</a:t>
            </a:r>
            <a:r>
              <a:rPr lang="en-US" dirty="0" smtClean="0"/>
              <a:t> </a:t>
            </a:r>
            <a:r>
              <a:rPr lang="en-US" dirty="0" err="1" smtClean="0"/>
              <a:t>acciones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0" name="Picture 9" descr="New_Event_Arrived tra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10" y="1116769"/>
            <a:ext cx="4379594" cy="574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5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blueprogress5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79" y="1576615"/>
            <a:ext cx="3328322" cy="3328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CASO DE ESTUDIO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/>
              <a:t>Introducción</a:t>
            </a:r>
            <a:endParaRPr lang="en-US" sz="2000" dirty="0" smtClean="0"/>
          </a:p>
          <a:p>
            <a:r>
              <a:rPr lang="en-US" sz="2000" dirty="0" smtClean="0"/>
              <a:t>Estado del arte</a:t>
            </a:r>
          </a:p>
          <a:p>
            <a:r>
              <a:rPr lang="en-US" sz="2000" dirty="0" err="1" smtClean="0"/>
              <a:t>Tecnologías</a:t>
            </a:r>
            <a:r>
              <a:rPr lang="en-US" sz="2000" dirty="0" smtClean="0"/>
              <a:t> </a:t>
            </a:r>
            <a:r>
              <a:rPr lang="en-US" sz="2000" dirty="0" err="1" smtClean="0"/>
              <a:t>Habilitadoras</a:t>
            </a:r>
            <a:endParaRPr lang="en-US" sz="2000" dirty="0" smtClean="0"/>
          </a:p>
          <a:p>
            <a:r>
              <a:rPr lang="en-US" sz="2000" dirty="0" err="1" smtClean="0"/>
              <a:t>Arquitectura</a:t>
            </a:r>
            <a:endParaRPr lang="en-US" sz="2000" dirty="0" smtClean="0"/>
          </a:p>
          <a:p>
            <a:r>
              <a:rPr lang="en-US" sz="2000" dirty="0" err="1" smtClean="0"/>
              <a:t>Caso</a:t>
            </a:r>
            <a:r>
              <a:rPr lang="en-US" sz="2000" dirty="0" smtClean="0"/>
              <a:t> de </a:t>
            </a:r>
            <a:r>
              <a:rPr lang="en-US" sz="2000" dirty="0" err="1" smtClean="0"/>
              <a:t>Estudio</a:t>
            </a:r>
            <a:endParaRPr lang="en-US" sz="2000" dirty="0" smtClean="0"/>
          </a:p>
          <a:p>
            <a:r>
              <a:rPr lang="en-US" sz="2000" dirty="0" err="1" smtClean="0"/>
              <a:t>Conclusiones</a:t>
            </a:r>
            <a:r>
              <a:rPr lang="en-US" sz="2000" dirty="0" smtClean="0"/>
              <a:t> y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futuro</a:t>
            </a:r>
            <a:endParaRPr lang="en-US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3557977" y="3832048"/>
            <a:ext cx="4565157" cy="897795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267" y="1729014"/>
            <a:ext cx="4565157" cy="164318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73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EWE full - Use case the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94" b="70369"/>
          <a:stretch/>
        </p:blipFill>
        <p:spPr>
          <a:xfrm>
            <a:off x="-83924" y="3246989"/>
            <a:ext cx="9227924" cy="3981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CASO DE ESTUDIO</a:t>
            </a:r>
            <a:endParaRPr lang="en-US" dirty="0"/>
          </a:p>
        </p:txBody>
      </p:sp>
      <p:pic>
        <p:nvPicPr>
          <p:cNvPr id="5" name="Picture 4" descr="DrEWE full - Use case when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10" b="64853"/>
          <a:stretch/>
        </p:blipFill>
        <p:spPr>
          <a:xfrm>
            <a:off x="-1696882" y="-416053"/>
            <a:ext cx="10368787" cy="451087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381015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12998" y="3437896"/>
            <a:ext cx="63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16772" y="3842115"/>
            <a:ext cx="140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Semántico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DISEÑO DE CANALES PARA EWE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ewe-meeting-channe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43" y="1532820"/>
            <a:ext cx="8519986" cy="424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18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5" name="DrEWE_vide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2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CALENDAR HANDLER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15950" y="1673225"/>
            <a:ext cx="4168160" cy="4318000"/>
          </a:xfrm>
        </p:spPr>
        <p:txBody>
          <a:bodyPr/>
          <a:lstStyle/>
          <a:p>
            <a:r>
              <a:rPr lang="en-US" sz="1400" dirty="0" err="1" smtClean="0"/>
              <a:t>Comprobar</a:t>
            </a:r>
            <a:r>
              <a:rPr lang="en-US" sz="1400" dirty="0" smtClean="0"/>
              <a:t> </a:t>
            </a:r>
            <a:r>
              <a:rPr lang="en-US" sz="1400" dirty="0" err="1" smtClean="0"/>
              <a:t>continuamente</a:t>
            </a:r>
            <a:r>
              <a:rPr lang="en-US" sz="1400" dirty="0" smtClean="0"/>
              <a:t> a </a:t>
            </a:r>
            <a:r>
              <a:rPr lang="en-US" sz="1400" dirty="0" err="1" smtClean="0"/>
              <a:t>través</a:t>
            </a:r>
            <a:r>
              <a:rPr lang="en-US" sz="1400" dirty="0" smtClean="0"/>
              <a:t> de la API de </a:t>
            </a:r>
            <a:r>
              <a:rPr lang="en-US" sz="1400" dirty="0" err="1" smtClean="0"/>
              <a:t>google</a:t>
            </a:r>
            <a:r>
              <a:rPr lang="en-US" sz="1400" dirty="0" smtClean="0"/>
              <a:t> </a:t>
            </a:r>
            <a:r>
              <a:rPr lang="en-US" sz="1400" dirty="0" err="1" smtClean="0"/>
              <a:t>si</a:t>
            </a:r>
            <a:r>
              <a:rPr lang="en-US" sz="1400" dirty="0" smtClean="0"/>
              <a:t> hay </a:t>
            </a:r>
            <a:r>
              <a:rPr lang="en-US" sz="1400" dirty="0" err="1" smtClean="0"/>
              <a:t>nuevas</a:t>
            </a:r>
            <a:r>
              <a:rPr lang="en-US" sz="1400" dirty="0" smtClean="0"/>
              <a:t> </a:t>
            </a:r>
            <a:r>
              <a:rPr lang="en-US" sz="1400" dirty="0" err="1" smtClean="0"/>
              <a:t>entradas</a:t>
            </a:r>
            <a:r>
              <a:rPr lang="en-US" sz="1400" dirty="0" smtClean="0"/>
              <a:t> en el </a:t>
            </a:r>
            <a:r>
              <a:rPr lang="en-US" sz="1400" dirty="0" err="1" smtClean="0"/>
              <a:t>calendario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err="1" smtClean="0"/>
              <a:t>Cuando</a:t>
            </a:r>
            <a:r>
              <a:rPr lang="en-US" sz="1400" dirty="0" smtClean="0"/>
              <a:t> </a:t>
            </a:r>
            <a:r>
              <a:rPr lang="en-US" sz="1400" dirty="0" err="1" smtClean="0"/>
              <a:t>encuentes</a:t>
            </a:r>
            <a:r>
              <a:rPr lang="en-US" sz="1400" dirty="0" smtClean="0"/>
              <a:t> </a:t>
            </a:r>
            <a:r>
              <a:rPr lang="en-US" sz="1400" dirty="0" err="1" smtClean="0"/>
              <a:t>una</a:t>
            </a:r>
            <a:r>
              <a:rPr lang="en-US" sz="1400" dirty="0" smtClean="0"/>
              <a:t> </a:t>
            </a:r>
            <a:r>
              <a:rPr lang="en-US" sz="1400" dirty="0" err="1" smtClean="0"/>
              <a:t>nueva</a:t>
            </a:r>
            <a:r>
              <a:rPr lang="en-US" sz="1400" dirty="0" smtClean="0"/>
              <a:t> </a:t>
            </a:r>
            <a:r>
              <a:rPr lang="en-US" sz="1400" dirty="0" err="1" smtClean="0"/>
              <a:t>entrada</a:t>
            </a:r>
            <a:r>
              <a:rPr lang="en-US" sz="1400" dirty="0" smtClean="0"/>
              <a:t>:</a:t>
            </a:r>
          </a:p>
          <a:p>
            <a:pPr lvl="1"/>
            <a:r>
              <a:rPr lang="en-US" sz="1400" dirty="0" err="1" smtClean="0"/>
              <a:t>Empaquetarlo</a:t>
            </a:r>
            <a:r>
              <a:rPr lang="en-US" sz="1400" dirty="0" smtClean="0"/>
              <a:t> en forma de </a:t>
            </a:r>
            <a:r>
              <a:rPr lang="en-US" sz="1400" dirty="0" err="1" smtClean="0"/>
              <a:t>evento</a:t>
            </a:r>
            <a:endParaRPr lang="en-US" sz="1400" dirty="0" smtClean="0"/>
          </a:p>
          <a:p>
            <a:pPr lvl="1"/>
            <a:r>
              <a:rPr lang="en-US" sz="1400" dirty="0" err="1" smtClean="0"/>
              <a:t>Enviarlo</a:t>
            </a:r>
            <a:r>
              <a:rPr lang="en-US" sz="1400" dirty="0" smtClean="0"/>
              <a:t> al motor de </a:t>
            </a:r>
            <a:r>
              <a:rPr lang="en-US" sz="1400" dirty="0" err="1" smtClean="0"/>
              <a:t>reglas</a:t>
            </a:r>
            <a:endParaRPr lang="en-US" sz="1400" dirty="0"/>
          </a:p>
        </p:txBody>
      </p:sp>
      <p:pic>
        <p:nvPicPr>
          <p:cNvPr id="5" name="Picture 4" descr="GCalendar-sequ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29" y="1478076"/>
            <a:ext cx="4313793" cy="43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5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DNI EVENT HANDLER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98821" y="1590159"/>
            <a:ext cx="3103065" cy="432435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err="1" smtClean="0"/>
              <a:t>Servidor</a:t>
            </a:r>
            <a:r>
              <a:rPr lang="en-US" dirty="0" smtClean="0"/>
              <a:t> </a:t>
            </a:r>
            <a:r>
              <a:rPr lang="en-US" dirty="0" err="1" smtClean="0"/>
              <a:t>conectado</a:t>
            </a:r>
            <a:r>
              <a:rPr lang="en-US" dirty="0" smtClean="0"/>
              <a:t> al lector de </a:t>
            </a:r>
            <a:r>
              <a:rPr lang="en-US" dirty="0" err="1" smtClean="0"/>
              <a:t>dnis</a:t>
            </a:r>
            <a:r>
              <a:rPr lang="en-US" dirty="0" smtClean="0"/>
              <a:t> del </a:t>
            </a:r>
            <a:r>
              <a:rPr lang="en-US" dirty="0" err="1" smtClean="0"/>
              <a:t>laboratorio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Comprobar</a:t>
            </a:r>
            <a:r>
              <a:rPr lang="en-US" dirty="0" smtClean="0"/>
              <a:t> el log del </a:t>
            </a:r>
            <a:r>
              <a:rPr lang="en-US" dirty="0" err="1" smtClean="0"/>
              <a:t>servidor</a:t>
            </a:r>
            <a:r>
              <a:rPr lang="en-US" dirty="0" smtClean="0"/>
              <a:t> en </a:t>
            </a:r>
            <a:r>
              <a:rPr lang="en-US" dirty="0" err="1" smtClean="0"/>
              <a:t>busca</a:t>
            </a:r>
            <a:r>
              <a:rPr lang="en-US" dirty="0" smtClean="0"/>
              <a:t> de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 smtClean="0"/>
              <a:t>entradas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 </a:t>
            </a:r>
            <a:r>
              <a:rPr lang="en-US" dirty="0" err="1" smtClean="0"/>
              <a:t>encuentra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entrada</a:t>
            </a:r>
            <a:r>
              <a:rPr lang="en-US" dirty="0" smtClean="0"/>
              <a:t>, la </a:t>
            </a:r>
            <a:r>
              <a:rPr lang="en-US" dirty="0" err="1" smtClean="0"/>
              <a:t>empaqueta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leida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GSN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Enviar</a:t>
            </a:r>
            <a:r>
              <a:rPr lang="en-US" dirty="0" smtClean="0"/>
              <a:t> a GSN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El motor de </a:t>
            </a:r>
            <a:r>
              <a:rPr lang="en-US" dirty="0" err="1" smtClean="0"/>
              <a:t>reglas</a:t>
            </a:r>
            <a:r>
              <a:rPr lang="en-US" dirty="0" smtClean="0"/>
              <a:t> </a:t>
            </a:r>
            <a:r>
              <a:rPr lang="en-US" dirty="0" err="1" smtClean="0"/>
              <a:t>comprueba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nuevas</a:t>
            </a:r>
            <a:r>
              <a:rPr lang="en-US" dirty="0" smtClean="0"/>
              <a:t> </a:t>
            </a:r>
            <a:r>
              <a:rPr lang="en-US" dirty="0" err="1" smtClean="0"/>
              <a:t>entradas</a:t>
            </a:r>
            <a:r>
              <a:rPr lang="en-US" dirty="0" smtClean="0"/>
              <a:t> en GSN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 hay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entrada</a:t>
            </a:r>
            <a:r>
              <a:rPr lang="en-US" dirty="0" smtClean="0"/>
              <a:t> el motor de </a:t>
            </a:r>
            <a:r>
              <a:rPr lang="en-US" dirty="0" err="1" smtClean="0"/>
              <a:t>reglas</a:t>
            </a:r>
            <a:r>
              <a:rPr lang="en-US" dirty="0" smtClean="0"/>
              <a:t> la introduce en </a:t>
            </a:r>
            <a:r>
              <a:rPr lang="en-US" dirty="0" err="1" smtClean="0"/>
              <a:t>su</a:t>
            </a:r>
            <a:r>
              <a:rPr lang="en-US" dirty="0" smtClean="0"/>
              <a:t> base de </a:t>
            </a:r>
            <a:r>
              <a:rPr lang="en-US" dirty="0" err="1" smtClean="0"/>
              <a:t>creencias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 descr="seq-GS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840" y="1434280"/>
            <a:ext cx="6075640" cy="39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0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CEP RULE ENGINE (DROOLS)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 smtClean="0"/>
              <a:t>Procesado</a:t>
            </a:r>
            <a:r>
              <a:rPr lang="en-US" dirty="0" smtClean="0"/>
              <a:t> de </a:t>
            </a:r>
            <a:r>
              <a:rPr lang="en-US" dirty="0" err="1" smtClean="0"/>
              <a:t>eventos</a:t>
            </a:r>
            <a:r>
              <a:rPr lang="en-US" dirty="0" smtClean="0"/>
              <a:t> de 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generar</a:t>
            </a:r>
            <a:r>
              <a:rPr lang="en-US" dirty="0" smtClean="0"/>
              <a:t> </a:t>
            </a:r>
            <a:r>
              <a:rPr lang="en-US" dirty="0" err="1" smtClean="0"/>
              <a:t>eventos</a:t>
            </a:r>
            <a:r>
              <a:rPr lang="en-US" dirty="0" smtClean="0"/>
              <a:t> de alto </a:t>
            </a:r>
            <a:r>
              <a:rPr lang="en-US" dirty="0" err="1" smtClean="0"/>
              <a:t>nivel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err="1" smtClean="0"/>
              <a:t>Comprobar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3 </a:t>
            </a:r>
            <a:r>
              <a:rPr lang="en-US" dirty="0" err="1" smtClean="0"/>
              <a:t>últimas</a:t>
            </a:r>
            <a:r>
              <a:rPr lang="en-US" dirty="0" smtClean="0"/>
              <a:t> </a:t>
            </a:r>
            <a:r>
              <a:rPr lang="en-US" dirty="0" err="1" smtClean="0"/>
              <a:t>entradas</a:t>
            </a:r>
            <a:r>
              <a:rPr lang="en-US" dirty="0" smtClean="0"/>
              <a:t> de </a:t>
            </a:r>
            <a:r>
              <a:rPr lang="en-US" dirty="0" err="1" smtClean="0"/>
              <a:t>dni</a:t>
            </a:r>
            <a:r>
              <a:rPr lang="en-US" dirty="0" smtClean="0"/>
              <a:t> se </a:t>
            </a:r>
            <a:r>
              <a:rPr lang="en-US" dirty="0" err="1" smtClean="0"/>
              <a:t>corresponden</a:t>
            </a:r>
            <a:r>
              <a:rPr lang="en-US" dirty="0" smtClean="0"/>
              <a:t> con </a:t>
            </a:r>
            <a:r>
              <a:rPr lang="en-US" dirty="0" err="1" smtClean="0"/>
              <a:t>algún</a:t>
            </a:r>
            <a:r>
              <a:rPr lang="en-US" dirty="0" smtClean="0"/>
              <a:t> meeting </a:t>
            </a:r>
            <a:r>
              <a:rPr lang="en-US" dirty="0" err="1" smtClean="0"/>
              <a:t>programado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" name="Text Box 18"/>
          <p:cNvSpPr txBox="1"/>
          <p:nvPr/>
        </p:nvSpPr>
        <p:spPr>
          <a:xfrm>
            <a:off x="11932" y="2804953"/>
            <a:ext cx="9132068" cy="3282531"/>
          </a:xfrm>
          <a:prstGeom prst="rect">
            <a:avLst/>
          </a:prstGeom>
          <a:noFill/>
          <a:ln w="12700" cmpd="sng"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rule "</a:t>
            </a:r>
            <a:r>
              <a:rPr lang="en-US" sz="1100" b="1" dirty="0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Use case meeting 3 people</a:t>
            </a: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"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	when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	</a:t>
            </a:r>
            <a:r>
              <a:rPr lang="en-US" sz="1100" b="1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$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newEventReunion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CalendarEvent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() </a:t>
            </a:r>
            <a:r>
              <a:rPr lang="en-US" sz="1100" b="1" dirty="0">
                <a:solidFill>
                  <a:srgbClr val="800000"/>
                </a:solidFill>
                <a:effectLst/>
                <a:latin typeface="Monaco"/>
                <a:ea typeface="ＭＳ Ｐゴシック"/>
                <a:cs typeface="Monaco"/>
              </a:rPr>
              <a:t>from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entry-point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entrada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$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newEventDni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DniEvent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(this during $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newEventReunion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) </a:t>
            </a:r>
            <a:r>
              <a:rPr lang="en-US" sz="1100" b="1" dirty="0">
                <a:solidFill>
                  <a:srgbClr val="800000"/>
                </a:solidFill>
                <a:effectLst/>
                <a:latin typeface="Monaco"/>
                <a:ea typeface="ＭＳ Ｐゴシック"/>
                <a:cs typeface="Monaco"/>
              </a:rPr>
              <a:t>from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entry-point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entrada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$newEventDni2: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DniEvent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(this after[ 1s,20m ] $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newEventDni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) </a:t>
            </a:r>
            <a:r>
              <a:rPr lang="en-US" sz="1100" b="1" dirty="0">
                <a:solidFill>
                  <a:srgbClr val="800000"/>
                </a:solidFill>
                <a:effectLst/>
                <a:latin typeface="Monaco"/>
                <a:ea typeface="ＭＳ Ｐゴシック"/>
                <a:cs typeface="Monaco"/>
              </a:rPr>
              <a:t>from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entry-point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entrada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$newEventDni3: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DniEvent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(this after[ 1s,20m ] $newEventDni2 ) </a:t>
            </a:r>
            <a:r>
              <a:rPr lang="en-US" sz="1100" b="1" dirty="0">
                <a:solidFill>
                  <a:srgbClr val="800000"/>
                </a:solidFill>
                <a:effectLst/>
                <a:latin typeface="Monaco"/>
                <a:ea typeface="ＭＳ Ｐゴシック"/>
                <a:cs typeface="Monaco"/>
              </a:rPr>
              <a:t>from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entry-point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entrada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eval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checkAttendees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($newEventReunion,$newEventDni,$newEventDni2,$newEventDni3))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		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	then		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		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insert(new 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SPINEvent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("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meeting","Meeting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started with "+$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newEventDni.getName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()+", "+$newEventDni2.getName()+" and "+$newEventDni3.getName()));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</a:t>
            </a:r>
            <a:r>
              <a:rPr lang="en-US" sz="11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System.out.println</a:t>
            </a: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("Use case rule triggered");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60000"/>
                </a:solidFill>
                <a:effectLst/>
                <a:latin typeface="Monaco"/>
                <a:ea typeface="ＭＳ Ｐゴシック"/>
                <a:cs typeface="Monaco"/>
              </a:rPr>
              <a:t>end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</a:t>
            </a:r>
            <a:endParaRPr lang="en-US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35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RULE ENGINE (SPIN)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 smtClean="0"/>
              <a:t>Reglas</a:t>
            </a:r>
            <a:r>
              <a:rPr lang="en-US" dirty="0" smtClean="0"/>
              <a:t> SPIN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Inferencias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queries SPARQL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Cuando</a:t>
            </a:r>
            <a:r>
              <a:rPr lang="en-US" dirty="0" smtClean="0"/>
              <a:t> </a:t>
            </a:r>
            <a:r>
              <a:rPr lang="en-US" dirty="0" err="1" smtClean="0"/>
              <a:t>veas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</a:t>
            </a:r>
            <a:r>
              <a:rPr lang="en-US" dirty="0" err="1" smtClean="0"/>
              <a:t>instancia</a:t>
            </a:r>
            <a:r>
              <a:rPr lang="en-US" dirty="0" smtClean="0"/>
              <a:t> de </a:t>
            </a:r>
            <a:r>
              <a:rPr lang="en-US" dirty="0" err="1" smtClean="0"/>
              <a:t>tipo</a:t>
            </a:r>
            <a:r>
              <a:rPr lang="en-US" dirty="0" smtClean="0"/>
              <a:t> meeting, </a:t>
            </a:r>
            <a:r>
              <a:rPr lang="en-US" dirty="0" err="1" smtClean="0"/>
              <a:t>crea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instancia</a:t>
            </a:r>
            <a:r>
              <a:rPr lang="en-US" dirty="0" smtClean="0"/>
              <a:t> de </a:t>
            </a:r>
            <a:r>
              <a:rPr lang="en-US" dirty="0" err="1" smtClean="0"/>
              <a:t>ewe:action</a:t>
            </a:r>
            <a:r>
              <a:rPr lang="en-US" dirty="0" smtClean="0"/>
              <a:t> e </a:t>
            </a:r>
            <a:r>
              <a:rPr lang="en-US" dirty="0" err="1" smtClean="0"/>
              <a:t>introdúcelo</a:t>
            </a:r>
            <a:r>
              <a:rPr lang="en-US" dirty="0" smtClean="0"/>
              <a:t> al </a:t>
            </a:r>
            <a:r>
              <a:rPr lang="en-US" dirty="0" err="1" smtClean="0"/>
              <a:t>nuevo</a:t>
            </a:r>
            <a:r>
              <a:rPr lang="en-US" dirty="0" smtClean="0"/>
              <a:t> </a:t>
            </a:r>
            <a:r>
              <a:rPr lang="en-US" dirty="0" err="1" smtClean="0"/>
              <a:t>modelo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Text Box 18"/>
          <p:cNvSpPr txBox="1"/>
          <p:nvPr/>
        </p:nvSpPr>
        <p:spPr>
          <a:xfrm>
            <a:off x="1237081" y="3450927"/>
            <a:ext cx="6497336" cy="2264301"/>
          </a:xfrm>
          <a:prstGeom prst="rect">
            <a:avLst/>
          </a:prstGeom>
          <a:noFill/>
          <a:ln/>
          <a:extLs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</a:t>
            </a:r>
            <a:r>
              <a:rPr lang="en-US" sz="1400" b="1" dirty="0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CONSTRUCT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{</a:t>
            </a:r>
            <a:endParaRPr lang="en-US" sz="24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ewe:action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dcterms:title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"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wallDisplay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" .</a:t>
            </a:r>
            <a:endParaRPr lang="en-US" sz="24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ewe:action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dcterms:description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?description .</a:t>
            </a:r>
            <a:endParaRPr lang="en-US" sz="24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}</a:t>
            </a:r>
            <a:endParaRPr lang="en-US" sz="24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</a:t>
            </a:r>
            <a:r>
              <a:rPr lang="en-US" sz="1400" b="1" dirty="0">
                <a:solidFill>
                  <a:srgbClr val="008000"/>
                </a:solidFill>
                <a:effectLst/>
                <a:latin typeface="Monaco"/>
                <a:ea typeface="ＭＳ Ｐゴシック"/>
                <a:cs typeface="Monaco"/>
              </a:rPr>
              <a:t>WHERE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{</a:t>
            </a:r>
            <a:endParaRPr lang="en-US" sz="24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?event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dcterms:title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"meeting" .</a:t>
            </a:r>
            <a:endParaRPr lang="en-US" sz="24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	?event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dcterms:description</a:t>
            </a: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 ?description .</a:t>
            </a:r>
            <a:endParaRPr lang="en-US" sz="24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l"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}</a:t>
            </a:r>
            <a:endParaRPr lang="en-US" sz="24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900" dirty="0">
                <a:solidFill>
                  <a:srgbClr val="000000"/>
                </a:solidFill>
                <a:effectLst/>
                <a:latin typeface="Monaco"/>
                <a:ea typeface="ＭＳ Ｐゴシック"/>
                <a:cs typeface="Monaco"/>
              </a:rPr>
              <a:t>	</a:t>
            </a:r>
            <a:endParaRPr lang="en-US" sz="1200" dirty="0">
              <a:solidFill>
                <a:srgbClr val="000000"/>
              </a:solidFill>
              <a:effectLst/>
              <a:ea typeface="ＭＳ Ｐゴシック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334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505" y="197076"/>
            <a:ext cx="6105600" cy="886641"/>
          </a:xfrm>
        </p:spPr>
        <p:txBody>
          <a:bodyPr/>
          <a:lstStyle/>
          <a:p>
            <a:r>
              <a:rPr lang="en-US" dirty="0" smtClean="0"/>
              <a:t>DESARROLLO DE UNA PLATAFORMA INTELIGENTE DE AUTOMATIZACIÓN DE TAREAS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80696" y="1707999"/>
            <a:ext cx="5763229" cy="4283226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 err="1" smtClean="0"/>
              <a:t>Plataforma</a:t>
            </a:r>
            <a:r>
              <a:rPr lang="en-US" sz="2000" dirty="0" smtClean="0"/>
              <a:t> de </a:t>
            </a:r>
            <a:r>
              <a:rPr lang="en-US" sz="2000" dirty="0" err="1" smtClean="0"/>
              <a:t>automatización</a:t>
            </a:r>
            <a:r>
              <a:rPr lang="en-US" sz="2000" dirty="0" smtClean="0"/>
              <a:t> de </a:t>
            </a:r>
            <a:r>
              <a:rPr lang="en-US" sz="2000" dirty="0" err="1" smtClean="0"/>
              <a:t>tareas</a:t>
            </a:r>
            <a:endParaRPr lang="en-US" sz="2000" dirty="0" smtClean="0"/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err="1" smtClean="0"/>
              <a:t>Procesado</a:t>
            </a:r>
            <a:r>
              <a:rPr lang="en-US" sz="2000" dirty="0" smtClean="0"/>
              <a:t> de </a:t>
            </a:r>
            <a:r>
              <a:rPr lang="en-US" sz="2000" dirty="0" err="1" smtClean="0"/>
              <a:t>eventos</a:t>
            </a:r>
            <a:r>
              <a:rPr lang="en-US" sz="2000" dirty="0" smtClean="0"/>
              <a:t> </a:t>
            </a:r>
            <a:r>
              <a:rPr lang="en-US" sz="2000" dirty="0" err="1" smtClean="0"/>
              <a:t>complejo</a:t>
            </a:r>
            <a:endParaRPr lang="en-US" sz="2000" dirty="0"/>
          </a:p>
          <a:p>
            <a:pPr marL="0" indent="0">
              <a:lnSpc>
                <a:spcPct val="11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1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10000"/>
              </a:lnSpc>
              <a:buNone/>
            </a:pP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err="1" smtClean="0"/>
              <a:t>Modelado</a:t>
            </a:r>
            <a:r>
              <a:rPr lang="en-US" sz="2000" dirty="0" smtClean="0"/>
              <a:t> </a:t>
            </a:r>
            <a:r>
              <a:rPr lang="en-US" sz="2000" dirty="0" err="1" smtClean="0"/>
              <a:t>semántico</a:t>
            </a:r>
            <a:endParaRPr lang="en-US" sz="2000" dirty="0"/>
          </a:p>
        </p:txBody>
      </p:sp>
      <p:pic>
        <p:nvPicPr>
          <p:cNvPr id="8" name="Picture 7" descr="logoblurobot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1" y="1237203"/>
            <a:ext cx="1718948" cy="1718948"/>
          </a:xfrm>
          <a:prstGeom prst="rect">
            <a:avLst/>
          </a:prstGeom>
        </p:spPr>
      </p:pic>
      <p:pic>
        <p:nvPicPr>
          <p:cNvPr id="7" name="Picture 6" descr="logoblueti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34" y="2759075"/>
            <a:ext cx="1704918" cy="1704918"/>
          </a:xfrm>
          <a:prstGeom prst="rect">
            <a:avLst/>
          </a:prstGeom>
        </p:spPr>
      </p:pic>
      <p:pic>
        <p:nvPicPr>
          <p:cNvPr id="6" name="Picture 5" descr="logobluesemantic.png"/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9" y="4313714"/>
            <a:ext cx="1661201" cy="16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54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blueprogress6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0" y="1521872"/>
            <a:ext cx="3470742" cy="34707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CONCLUSIONES Y TRABAJO FUTURO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/>
              <a:t>Introducción</a:t>
            </a:r>
            <a:endParaRPr lang="en-US" sz="2000" dirty="0" smtClean="0"/>
          </a:p>
          <a:p>
            <a:r>
              <a:rPr lang="en-US" sz="2000" dirty="0" smtClean="0"/>
              <a:t>Estado del arte</a:t>
            </a:r>
          </a:p>
          <a:p>
            <a:r>
              <a:rPr lang="en-US" sz="2000" dirty="0" err="1" smtClean="0"/>
              <a:t>Análisis</a:t>
            </a:r>
            <a:r>
              <a:rPr lang="en-US" sz="2000" dirty="0" smtClean="0"/>
              <a:t> de </a:t>
            </a:r>
            <a:r>
              <a:rPr lang="en-US" sz="2000" dirty="0" err="1" smtClean="0"/>
              <a:t>requisitos</a:t>
            </a:r>
            <a:endParaRPr lang="en-US" sz="2000" dirty="0" smtClean="0"/>
          </a:p>
          <a:p>
            <a:r>
              <a:rPr lang="en-US" sz="2000" dirty="0" err="1" smtClean="0"/>
              <a:t>Arquitectura</a:t>
            </a:r>
            <a:endParaRPr lang="en-US" sz="2000" dirty="0" smtClean="0"/>
          </a:p>
          <a:p>
            <a:r>
              <a:rPr lang="en-US" sz="2000" dirty="0" err="1" smtClean="0"/>
              <a:t>Caso</a:t>
            </a:r>
            <a:r>
              <a:rPr lang="en-US" sz="2000" dirty="0" smtClean="0"/>
              <a:t> de </a:t>
            </a:r>
            <a:r>
              <a:rPr lang="en-US" sz="2000" dirty="0" err="1" smtClean="0"/>
              <a:t>Estudio</a:t>
            </a:r>
            <a:endParaRPr lang="en-US" sz="2000" dirty="0" smtClean="0"/>
          </a:p>
          <a:p>
            <a:r>
              <a:rPr lang="en-US" sz="2000" dirty="0" err="1" smtClean="0"/>
              <a:t>Conclusiones</a:t>
            </a:r>
            <a:r>
              <a:rPr lang="en-US" sz="2000" dirty="0" smtClean="0"/>
              <a:t> y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futuro</a:t>
            </a:r>
            <a:endParaRPr lang="en-US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3557977" y="4280946"/>
            <a:ext cx="4565157" cy="448897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267" y="1729015"/>
            <a:ext cx="4565157" cy="215777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22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err="1" smtClean="0"/>
              <a:t>Plataforma</a:t>
            </a:r>
            <a:r>
              <a:rPr lang="en-US" dirty="0" smtClean="0"/>
              <a:t> de </a:t>
            </a:r>
            <a:r>
              <a:rPr lang="en-US" dirty="0" err="1" smtClean="0"/>
              <a:t>automatización</a:t>
            </a:r>
            <a:r>
              <a:rPr lang="en-US" dirty="0" smtClean="0"/>
              <a:t> de </a:t>
            </a:r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admite</a:t>
            </a:r>
            <a:r>
              <a:rPr lang="en-US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CEP y </a:t>
            </a:r>
            <a:r>
              <a:rPr lang="en-US" dirty="0" err="1" smtClean="0"/>
              <a:t>reglas</a:t>
            </a:r>
            <a:r>
              <a:rPr lang="en-US" dirty="0" smtClean="0"/>
              <a:t> </a:t>
            </a:r>
            <a:r>
              <a:rPr lang="en-US" dirty="0" err="1" smtClean="0"/>
              <a:t>semánticas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err="1" smtClean="0"/>
              <a:t>Arquitectura</a:t>
            </a:r>
            <a:r>
              <a:rPr lang="en-US" dirty="0" smtClean="0"/>
              <a:t> modular y </a:t>
            </a:r>
            <a:r>
              <a:rPr lang="en-US" dirty="0" err="1" smtClean="0"/>
              <a:t>escalable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GSN </a:t>
            </a:r>
            <a:r>
              <a:rPr lang="en-US" dirty="0" err="1" smtClean="0"/>
              <a:t>como</a:t>
            </a:r>
            <a:r>
              <a:rPr lang="en-US" dirty="0" smtClean="0"/>
              <a:t> red de </a:t>
            </a:r>
            <a:r>
              <a:rPr lang="en-US" dirty="0" err="1" smtClean="0"/>
              <a:t>sensores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err="1" smtClean="0"/>
              <a:t>Soporte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reglas</a:t>
            </a:r>
            <a:r>
              <a:rPr lang="en-US" dirty="0" smtClean="0"/>
              <a:t> EWE</a:t>
            </a:r>
          </a:p>
          <a:p>
            <a:pPr>
              <a:lnSpc>
                <a:spcPct val="200000"/>
              </a:lnSpc>
            </a:pPr>
            <a:r>
              <a:rPr lang="en-US" dirty="0" err="1" smtClean="0"/>
              <a:t>Probada</a:t>
            </a:r>
            <a:r>
              <a:rPr lang="en-US" dirty="0" smtClean="0"/>
              <a:t> </a:t>
            </a:r>
            <a:r>
              <a:rPr lang="en-US" dirty="0" err="1" smtClean="0"/>
              <a:t>arquitectura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nuestro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multiusuario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9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LÍNEAS FUTURAS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Editor visual de </a:t>
            </a:r>
            <a:r>
              <a:rPr lang="en-US" dirty="0" err="1" smtClean="0"/>
              <a:t>reglas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DrEWE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err="1" smtClean="0"/>
              <a:t>Integrar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servicios</a:t>
            </a:r>
            <a:r>
              <a:rPr lang="en-US" dirty="0" smtClean="0"/>
              <a:t> web y </a:t>
            </a:r>
            <a:r>
              <a:rPr lang="en-US" dirty="0" err="1" smtClean="0"/>
              <a:t>más</a:t>
            </a:r>
            <a:r>
              <a:rPr lang="en-US" dirty="0" smtClean="0"/>
              <a:t>  </a:t>
            </a:r>
            <a:r>
              <a:rPr lang="en-US" dirty="0" err="1" smtClean="0"/>
              <a:t>sensores</a:t>
            </a:r>
            <a:r>
              <a:rPr lang="en-US" dirty="0" smtClean="0"/>
              <a:t> </a:t>
            </a:r>
            <a:r>
              <a:rPr lang="en-US" dirty="0" err="1" smtClean="0"/>
              <a:t>físicos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err="1" smtClean="0"/>
              <a:t>Implementarla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de smartphones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err="1" smtClean="0"/>
              <a:t>Reglas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implementen</a:t>
            </a:r>
            <a:r>
              <a:rPr lang="en-US" dirty="0" smtClean="0"/>
              <a:t> </a:t>
            </a:r>
            <a:r>
              <a:rPr lang="en-US" i="1" dirty="0" smtClean="0"/>
              <a:t>Context awareness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Extender el </a:t>
            </a:r>
            <a:r>
              <a:rPr lang="en-US" dirty="0" err="1" smtClean="0"/>
              <a:t>modelo</a:t>
            </a:r>
            <a:r>
              <a:rPr lang="en-US" dirty="0" smtClean="0"/>
              <a:t> de </a:t>
            </a:r>
            <a:r>
              <a:rPr lang="en-US" dirty="0" err="1" smtClean="0"/>
              <a:t>reglas</a:t>
            </a:r>
            <a:r>
              <a:rPr lang="en-US" dirty="0" smtClean="0"/>
              <a:t> </a:t>
            </a:r>
            <a:r>
              <a:rPr lang="en-US" dirty="0" err="1" smtClean="0"/>
              <a:t>multiusuario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err="1" smtClean="0"/>
              <a:t>Reglas</a:t>
            </a:r>
            <a:r>
              <a:rPr lang="en-US" dirty="0" smtClean="0"/>
              <a:t> </a:t>
            </a:r>
            <a:r>
              <a:rPr lang="en-US" dirty="0" err="1" smtClean="0"/>
              <a:t>sociales</a:t>
            </a:r>
            <a:r>
              <a:rPr lang="en-US" dirty="0"/>
              <a:t> 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err="1"/>
              <a:t>Comprobar</a:t>
            </a:r>
            <a:r>
              <a:rPr lang="en-US" dirty="0"/>
              <a:t> </a:t>
            </a:r>
            <a:r>
              <a:rPr lang="en-US" dirty="0" err="1"/>
              <a:t>colisión</a:t>
            </a:r>
            <a:r>
              <a:rPr lang="en-US" dirty="0"/>
              <a:t> entre </a:t>
            </a:r>
            <a:r>
              <a:rPr lang="en-US" dirty="0" err="1" smtClean="0"/>
              <a:t>reglas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err="1" smtClean="0"/>
              <a:t>Incorporacion</a:t>
            </a:r>
            <a:r>
              <a:rPr lang="en-US" dirty="0" smtClean="0"/>
              <a:t> de un </a:t>
            </a:r>
            <a:r>
              <a:rPr lang="en-US" dirty="0" err="1" smtClean="0"/>
              <a:t>asistente</a:t>
            </a:r>
            <a:r>
              <a:rPr lang="en-US" dirty="0" smtClean="0"/>
              <a:t> personal (</a:t>
            </a:r>
            <a:r>
              <a:rPr lang="en-US" dirty="0" err="1" smtClean="0"/>
              <a:t>agente</a:t>
            </a:r>
            <a:r>
              <a:rPr lang="en-US" dirty="0" smtClean="0"/>
              <a:t> </a:t>
            </a:r>
            <a:r>
              <a:rPr lang="en-US" dirty="0" err="1" smtClean="0"/>
              <a:t>proactivo</a:t>
            </a:r>
            <a:r>
              <a:rPr lang="en-US" dirty="0" smtClean="0"/>
              <a:t>)</a:t>
            </a:r>
          </a:p>
          <a:p>
            <a:pPr>
              <a:lnSpc>
                <a:spcPct val="200000"/>
              </a:lnSpc>
            </a:pPr>
            <a:r>
              <a:rPr lang="en-US" dirty="0" err="1" smtClean="0"/>
              <a:t>Interacción</a:t>
            </a:r>
            <a:r>
              <a:rPr lang="en-US" dirty="0" smtClean="0"/>
              <a:t> con la </a:t>
            </a:r>
            <a:r>
              <a:rPr lang="en-US" dirty="0" err="1" smtClean="0"/>
              <a:t>plataforma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 </a:t>
            </a:r>
            <a:r>
              <a:rPr lang="en-US" dirty="0" err="1" smtClean="0"/>
              <a:t>lenguaje</a:t>
            </a:r>
            <a:r>
              <a:rPr lang="en-US" dirty="0" smtClean="0"/>
              <a:t> natural</a:t>
            </a:r>
          </a:p>
        </p:txBody>
      </p:sp>
    </p:spTree>
    <p:extLst>
      <p:ext uri="{BB962C8B-B14F-4D97-AF65-F5344CB8AC3E}">
        <p14:creationId xmlns:p14="http://schemas.microsoft.com/office/powerpoint/2010/main" val="870338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PREGUNTAS</a:t>
            </a:r>
            <a:endParaRPr lang="en-US" dirty="0"/>
          </a:p>
        </p:txBody>
      </p:sp>
      <p:pic>
        <p:nvPicPr>
          <p:cNvPr id="11" name="Picture 10" descr="logobluesemantic copi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42" y="2797558"/>
            <a:ext cx="1729897" cy="1729897"/>
          </a:xfrm>
          <a:prstGeom prst="rect">
            <a:avLst/>
          </a:prstGeom>
        </p:spPr>
      </p:pic>
      <p:pic>
        <p:nvPicPr>
          <p:cNvPr id="12" name="Picture 11" descr="logobluetime copi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66" y="2703417"/>
            <a:ext cx="1773691" cy="1773691"/>
          </a:xfrm>
          <a:prstGeom prst="rect">
            <a:avLst/>
          </a:prstGeom>
        </p:spPr>
      </p:pic>
      <p:pic>
        <p:nvPicPr>
          <p:cNvPr id="13" name="Picture 12" descr="logoblurobot copia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77" y="2745180"/>
            <a:ext cx="1740908" cy="1740908"/>
          </a:xfrm>
          <a:prstGeom prst="rect">
            <a:avLst/>
          </a:prstGeom>
        </p:spPr>
      </p:pic>
      <p:pic>
        <p:nvPicPr>
          <p:cNvPr id="14" name="Picture 13" descr="logoblueinterrogacio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989" y="2763336"/>
            <a:ext cx="1759662" cy="1759662"/>
          </a:xfrm>
          <a:prstGeom prst="rect">
            <a:avLst/>
          </a:prstGeom>
        </p:spPr>
      </p:pic>
      <p:pic>
        <p:nvPicPr>
          <p:cNvPr id="10" name="Picture 9" descr="logoblueprogress7 copia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9" y="1962903"/>
            <a:ext cx="3525134" cy="35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5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MOTIVACIÓN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err="1" smtClean="0"/>
              <a:t>Creciente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servicios</a:t>
            </a:r>
            <a:r>
              <a:rPr lang="en-US" dirty="0" smtClean="0"/>
              <a:t> web</a:t>
            </a:r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err="1" smtClean="0"/>
              <a:t>Aparición</a:t>
            </a:r>
            <a:r>
              <a:rPr lang="en-US" dirty="0" smtClean="0"/>
              <a:t> de </a:t>
            </a:r>
            <a:r>
              <a:rPr lang="en-US" dirty="0" err="1" smtClean="0"/>
              <a:t>plataformas</a:t>
            </a:r>
            <a:r>
              <a:rPr lang="en-US" dirty="0" smtClean="0"/>
              <a:t> de </a:t>
            </a:r>
            <a:r>
              <a:rPr lang="en-US" dirty="0" err="1" smtClean="0"/>
              <a:t>automatización</a:t>
            </a:r>
            <a:r>
              <a:rPr lang="en-US" dirty="0" smtClean="0"/>
              <a:t> de </a:t>
            </a:r>
            <a:r>
              <a:rPr lang="en-US" dirty="0" err="1" smtClean="0"/>
              <a:t>tareas</a:t>
            </a:r>
            <a:r>
              <a:rPr lang="en-US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i="1" dirty="0" smtClean="0"/>
              <a:t>“</a:t>
            </a:r>
            <a:r>
              <a:rPr lang="en-US" i="1" dirty="0" err="1" smtClean="0"/>
              <a:t>Cuando</a:t>
            </a:r>
            <a:r>
              <a:rPr lang="en-US" i="1" dirty="0" smtClean="0"/>
              <a:t> sea </a:t>
            </a:r>
            <a:r>
              <a:rPr lang="en-US" i="1" dirty="0" err="1" smtClean="0"/>
              <a:t>mencionado</a:t>
            </a:r>
            <a:r>
              <a:rPr lang="en-US" i="1" dirty="0" smtClean="0"/>
              <a:t> en Twitter, </a:t>
            </a:r>
            <a:r>
              <a:rPr lang="en-US" i="1" dirty="0" err="1" smtClean="0"/>
              <a:t>envíame</a:t>
            </a:r>
            <a:r>
              <a:rPr lang="en-US" i="1" dirty="0" smtClean="0"/>
              <a:t> un e-mail.”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Reglas</a:t>
            </a:r>
            <a:r>
              <a:rPr lang="en-US" dirty="0" smtClean="0"/>
              <a:t> de </a:t>
            </a:r>
            <a:r>
              <a:rPr lang="en-US" dirty="0" err="1" smtClean="0"/>
              <a:t>evento</a:t>
            </a:r>
            <a:r>
              <a:rPr lang="en-US" dirty="0" smtClean="0"/>
              <a:t> – </a:t>
            </a:r>
            <a:r>
              <a:rPr lang="en-US" dirty="0" err="1" smtClean="0"/>
              <a:t>condición</a:t>
            </a:r>
            <a:r>
              <a:rPr lang="en-US" dirty="0" smtClean="0"/>
              <a:t> – </a:t>
            </a:r>
            <a:r>
              <a:rPr lang="en-US" dirty="0" err="1" smtClean="0"/>
              <a:t>acción</a:t>
            </a:r>
            <a:r>
              <a:rPr lang="en-US" dirty="0" smtClean="0"/>
              <a:t> (ECA)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Eventos</a:t>
            </a:r>
            <a:r>
              <a:rPr lang="en-US" dirty="0" smtClean="0"/>
              <a:t> </a:t>
            </a:r>
            <a:r>
              <a:rPr lang="en-US" dirty="0" err="1" smtClean="0"/>
              <a:t>provenientes</a:t>
            </a:r>
            <a:r>
              <a:rPr lang="en-US" dirty="0" smtClean="0"/>
              <a:t> de </a:t>
            </a:r>
            <a:r>
              <a:rPr lang="en-US" dirty="0" err="1" smtClean="0"/>
              <a:t>servicios</a:t>
            </a:r>
            <a:r>
              <a:rPr lang="en-US" dirty="0" smtClean="0"/>
              <a:t> web</a:t>
            </a:r>
          </a:p>
          <a:p>
            <a:pPr lvl="1"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err="1" smtClean="0"/>
              <a:t>Identificamos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necesidad</a:t>
            </a:r>
            <a:r>
              <a:rPr lang="en-US" dirty="0" smtClean="0"/>
              <a:t> de </a:t>
            </a:r>
            <a:r>
              <a:rPr lang="en-US" dirty="0" err="1" smtClean="0"/>
              <a:t>estandarización</a:t>
            </a:r>
            <a:r>
              <a:rPr lang="en-US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dirty="0" err="1" smtClean="0"/>
              <a:t>Modelado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Ontología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err="1" smtClean="0"/>
              <a:t>Interoperabilidad</a:t>
            </a:r>
            <a:r>
              <a:rPr lang="en-US" dirty="0" smtClean="0"/>
              <a:t> entre </a:t>
            </a:r>
            <a:r>
              <a:rPr lang="en-US" dirty="0" err="1" smtClean="0"/>
              <a:t>plataformas</a:t>
            </a:r>
            <a:endParaRPr lang="en-US" dirty="0" smtClean="0"/>
          </a:p>
          <a:p>
            <a:pPr lvl="1">
              <a:buFont typeface="Arial"/>
              <a:buChar char="•"/>
            </a:pPr>
            <a:r>
              <a:rPr lang="en-US" dirty="0" err="1" smtClean="0"/>
              <a:t>Análisis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, </a:t>
            </a:r>
            <a:r>
              <a:rPr lang="en-US" dirty="0" err="1" smtClean="0"/>
              <a:t>filtrado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eventos</a:t>
            </a:r>
            <a:r>
              <a:rPr lang="en-US" dirty="0" smtClean="0"/>
              <a:t> y </a:t>
            </a:r>
            <a:r>
              <a:rPr lang="en-US" dirty="0" err="1" smtClean="0"/>
              <a:t>reglas</a:t>
            </a:r>
            <a:r>
              <a:rPr lang="en-US" dirty="0" smtClean="0"/>
              <a:t>)</a:t>
            </a:r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lvl="1"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3" name="Picture 2" descr="soc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01" y="1554547"/>
            <a:ext cx="4546000" cy="5336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85582" y="1521871"/>
            <a:ext cx="4458418" cy="678820"/>
          </a:xfrm>
          <a:prstGeom prst="rect">
            <a:avLst/>
          </a:prstGeom>
          <a:gradFill flip="none" rotWithShape="1">
            <a:gsLst>
              <a:gs pos="99000">
                <a:schemeClr val="bg1"/>
              </a:gs>
              <a:gs pos="14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0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err="1" smtClean="0"/>
              <a:t>Ontologa</a:t>
            </a:r>
            <a:r>
              <a:rPr lang="en-US" dirty="0" smtClean="0"/>
              <a:t> </a:t>
            </a:r>
            <a:r>
              <a:rPr lang="en-US" dirty="0" smtClean="0"/>
              <a:t>EWE </a:t>
            </a:r>
            <a:r>
              <a:rPr lang="en-US" dirty="0" err="1" smtClean="0"/>
              <a:t>desarrollada</a:t>
            </a:r>
            <a:r>
              <a:rPr lang="en-US" dirty="0" smtClean="0"/>
              <a:t> en el </a:t>
            </a:r>
            <a:r>
              <a:rPr lang="en-US" dirty="0" err="1" smtClean="0"/>
              <a:t>grupo</a:t>
            </a:r>
            <a:r>
              <a:rPr lang="en-US" dirty="0" smtClean="0"/>
              <a:t> de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inteligentes</a:t>
            </a:r>
            <a:r>
              <a:rPr lang="en-US" dirty="0" smtClean="0"/>
              <a:t>:</a:t>
            </a:r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lvl="2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DrEW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18" y="3034323"/>
            <a:ext cx="3527870" cy="117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85" y="3421722"/>
            <a:ext cx="2133600" cy="635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12023" y="3474401"/>
            <a:ext cx="1116657" cy="55311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8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OBJETIVOS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e </a:t>
            </a:r>
            <a:r>
              <a:rPr lang="en-US" dirty="0" err="1" smtClean="0"/>
              <a:t>implementación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 de </a:t>
            </a:r>
            <a:r>
              <a:rPr lang="en-US" dirty="0" err="1" smtClean="0"/>
              <a:t>automatización</a:t>
            </a:r>
            <a:r>
              <a:rPr lang="en-US" dirty="0" smtClean="0"/>
              <a:t> de </a:t>
            </a:r>
            <a:r>
              <a:rPr lang="en-US" dirty="0" err="1" smtClean="0"/>
              <a:t>tareas</a:t>
            </a:r>
            <a:r>
              <a:rPr lang="en-US" dirty="0" smtClean="0"/>
              <a:t> </a:t>
            </a:r>
            <a:r>
              <a:rPr lang="en-US" b="1" dirty="0" smtClean="0"/>
              <a:t>extensible </a:t>
            </a:r>
            <a:r>
              <a:rPr lang="en-US" dirty="0" smtClean="0"/>
              <a:t>y </a:t>
            </a:r>
            <a:r>
              <a:rPr lang="en-US" b="1" dirty="0" err="1" smtClean="0"/>
              <a:t>escalable</a:t>
            </a:r>
            <a:r>
              <a:rPr lang="en-US" b="1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implemente</a:t>
            </a:r>
            <a:r>
              <a:rPr lang="en-US" dirty="0" smtClean="0"/>
              <a:t> </a:t>
            </a:r>
            <a:r>
              <a:rPr lang="en-US" b="1" dirty="0" err="1" smtClean="0"/>
              <a:t>procesado</a:t>
            </a:r>
            <a:r>
              <a:rPr lang="en-US" b="1" dirty="0" smtClean="0"/>
              <a:t> de </a:t>
            </a:r>
            <a:r>
              <a:rPr lang="en-US" b="1" dirty="0" err="1" smtClean="0"/>
              <a:t>eventos</a:t>
            </a:r>
            <a:r>
              <a:rPr lang="en-US" b="1" dirty="0" smtClean="0"/>
              <a:t> </a:t>
            </a:r>
            <a:r>
              <a:rPr lang="en-US" b="1" dirty="0" err="1" smtClean="0"/>
              <a:t>complejo</a:t>
            </a:r>
            <a:r>
              <a:rPr lang="en-US" dirty="0" smtClean="0"/>
              <a:t> y </a:t>
            </a:r>
            <a:r>
              <a:rPr lang="en-US" dirty="0" err="1" smtClean="0"/>
              <a:t>soporte</a:t>
            </a:r>
            <a:r>
              <a:rPr lang="en-US" dirty="0" smtClean="0"/>
              <a:t> la </a:t>
            </a:r>
            <a:r>
              <a:rPr lang="en-US" b="1" dirty="0" err="1" smtClean="0"/>
              <a:t>ontología</a:t>
            </a:r>
            <a:r>
              <a:rPr lang="en-US" b="1" dirty="0" smtClean="0"/>
              <a:t> EWE</a:t>
            </a:r>
          </a:p>
          <a:p>
            <a:r>
              <a:rPr lang="en-US" dirty="0" err="1" smtClean="0"/>
              <a:t>Implementar</a:t>
            </a:r>
            <a:r>
              <a:rPr lang="en-US" dirty="0" smtClean="0"/>
              <a:t> y </a:t>
            </a:r>
            <a:r>
              <a:rPr lang="en-US" dirty="0" err="1" smtClean="0"/>
              <a:t>conectar</a:t>
            </a:r>
            <a:r>
              <a:rPr lang="en-US" dirty="0" smtClean="0"/>
              <a:t> </a:t>
            </a:r>
            <a:r>
              <a:rPr lang="en-US" b="1" dirty="0" err="1"/>
              <a:t>servicios</a:t>
            </a:r>
            <a:r>
              <a:rPr lang="en-US" b="1" dirty="0"/>
              <a:t> </a:t>
            </a:r>
            <a:r>
              <a:rPr lang="en-US" b="1" dirty="0" err="1" smtClean="0"/>
              <a:t>externos</a:t>
            </a:r>
            <a:r>
              <a:rPr lang="en-US" b="1" dirty="0" smtClean="0"/>
              <a:t> </a:t>
            </a:r>
            <a:r>
              <a:rPr lang="en-US" dirty="0" err="1" smtClean="0"/>
              <a:t>existentes</a:t>
            </a:r>
            <a:r>
              <a:rPr lang="en-US" b="1" dirty="0" smtClean="0"/>
              <a:t> </a:t>
            </a:r>
            <a:r>
              <a:rPr lang="en-US" dirty="0" smtClean="0"/>
              <a:t>a </a:t>
            </a:r>
            <a:r>
              <a:rPr lang="en-US" dirty="0" err="1" smtClean="0"/>
              <a:t>través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interfaz</a:t>
            </a:r>
            <a:r>
              <a:rPr lang="en-US" dirty="0" smtClean="0"/>
              <a:t> </a:t>
            </a:r>
            <a:r>
              <a:rPr lang="en-US" dirty="0" err="1" smtClean="0"/>
              <a:t>común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Diseñar</a:t>
            </a:r>
            <a:r>
              <a:rPr lang="en-US" dirty="0" smtClean="0"/>
              <a:t> </a:t>
            </a:r>
            <a:r>
              <a:rPr lang="en-US" b="1" dirty="0" err="1" smtClean="0"/>
              <a:t>sensores</a:t>
            </a:r>
            <a:r>
              <a:rPr lang="en-US" b="1" dirty="0" smtClean="0"/>
              <a:t> </a:t>
            </a:r>
            <a:r>
              <a:rPr lang="en-US" b="1" dirty="0" err="1" smtClean="0"/>
              <a:t>físicos</a:t>
            </a:r>
            <a:r>
              <a:rPr lang="en-US" b="1" dirty="0" smtClean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conectarlos</a:t>
            </a:r>
            <a:r>
              <a:rPr lang="en-US" dirty="0" smtClean="0"/>
              <a:t> a la </a:t>
            </a:r>
            <a:r>
              <a:rPr lang="en-US" dirty="0" err="1" smtClean="0"/>
              <a:t>plataforma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 un </a:t>
            </a:r>
            <a:r>
              <a:rPr lang="en-US" i="1" dirty="0" smtClean="0"/>
              <a:t>middleware</a:t>
            </a:r>
          </a:p>
          <a:p>
            <a:r>
              <a:rPr lang="en-US" dirty="0" err="1" smtClean="0"/>
              <a:t>Desplegar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b="1" dirty="0" smtClean="0"/>
              <a:t>red de </a:t>
            </a:r>
            <a:r>
              <a:rPr lang="en-US" b="1" dirty="0" err="1" smtClean="0"/>
              <a:t>sensores</a:t>
            </a:r>
            <a:r>
              <a:rPr lang="en-US" b="1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satisfaga</a:t>
            </a:r>
            <a:r>
              <a:rPr lang="en-US" dirty="0" smtClean="0"/>
              <a:t> </a:t>
            </a:r>
            <a:r>
              <a:rPr lang="en-US" dirty="0" err="1" smtClean="0"/>
              <a:t>nuestras</a:t>
            </a:r>
            <a:r>
              <a:rPr lang="en-US" dirty="0" smtClean="0"/>
              <a:t> </a:t>
            </a:r>
            <a:r>
              <a:rPr lang="en-US" dirty="0" err="1" smtClean="0"/>
              <a:t>necesidades</a:t>
            </a:r>
            <a:endParaRPr lang="en-US" dirty="0" smtClean="0"/>
          </a:p>
          <a:p>
            <a:r>
              <a:rPr lang="en-US" dirty="0" err="1" smtClean="0"/>
              <a:t>Diseño</a:t>
            </a:r>
            <a:r>
              <a:rPr lang="en-US" dirty="0" smtClean="0"/>
              <a:t> e </a:t>
            </a:r>
            <a:r>
              <a:rPr lang="en-US" dirty="0" err="1" smtClean="0"/>
              <a:t>implementación</a:t>
            </a:r>
            <a:r>
              <a:rPr lang="en-US" dirty="0" smtClean="0"/>
              <a:t> de un </a:t>
            </a:r>
            <a:r>
              <a:rPr lang="en-US" b="1" dirty="0" smtClean="0"/>
              <a:t>motor de </a:t>
            </a:r>
            <a:r>
              <a:rPr lang="en-US" b="1" dirty="0" err="1" smtClean="0"/>
              <a:t>reglas</a:t>
            </a:r>
            <a:r>
              <a:rPr lang="en-US" b="1" dirty="0" smtClean="0"/>
              <a:t>,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permita</a:t>
            </a:r>
            <a:r>
              <a:rPr lang="en-US" dirty="0"/>
              <a:t> </a:t>
            </a:r>
            <a:r>
              <a:rPr lang="en-US" dirty="0" err="1" smtClean="0"/>
              <a:t>ejecución</a:t>
            </a:r>
            <a:r>
              <a:rPr lang="en-US" dirty="0" smtClean="0"/>
              <a:t> de </a:t>
            </a:r>
            <a:r>
              <a:rPr lang="en-US" dirty="0" err="1" smtClean="0"/>
              <a:t>reglas</a:t>
            </a:r>
            <a:r>
              <a:rPr lang="en-US" dirty="0" smtClean="0"/>
              <a:t> </a:t>
            </a:r>
            <a:r>
              <a:rPr lang="en-US" dirty="0" err="1" smtClean="0"/>
              <a:t>semánticas</a:t>
            </a:r>
            <a:r>
              <a:rPr lang="en-US" dirty="0" smtClean="0"/>
              <a:t> y </a:t>
            </a:r>
            <a:r>
              <a:rPr lang="en-US" dirty="0" err="1" smtClean="0"/>
              <a:t>razonamiento</a:t>
            </a:r>
            <a:r>
              <a:rPr lang="en-US" dirty="0" smtClean="0"/>
              <a:t> temporal. </a:t>
            </a:r>
          </a:p>
          <a:p>
            <a:r>
              <a:rPr lang="en-US" dirty="0" err="1" smtClean="0"/>
              <a:t>Escoger</a:t>
            </a:r>
            <a:r>
              <a:rPr lang="en-US" dirty="0" smtClean="0"/>
              <a:t> un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uso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pueda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b="1" dirty="0" err="1" smtClean="0"/>
              <a:t>probado</a:t>
            </a:r>
            <a:r>
              <a:rPr lang="en-US" dirty="0" smtClean="0"/>
              <a:t> en el </a:t>
            </a:r>
            <a:r>
              <a:rPr lang="en-US" dirty="0" err="1" smtClean="0"/>
              <a:t>laboratorio</a:t>
            </a:r>
            <a:r>
              <a:rPr lang="en-US" dirty="0" smtClean="0"/>
              <a:t> del </a:t>
            </a:r>
            <a:r>
              <a:rPr lang="en-US" dirty="0" err="1" smtClean="0"/>
              <a:t>grupo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680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blueprogress2.png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8" y="1532820"/>
            <a:ext cx="3448734" cy="34487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ESTADO DEL ARTE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/>
              <a:t>Introducción</a:t>
            </a:r>
            <a:endParaRPr lang="en-US" sz="2000" dirty="0" smtClean="0"/>
          </a:p>
          <a:p>
            <a:r>
              <a:rPr lang="en-US" sz="2000" dirty="0" smtClean="0"/>
              <a:t>Estado del arte</a:t>
            </a:r>
          </a:p>
          <a:p>
            <a:r>
              <a:rPr lang="en-US" sz="2000" dirty="0" err="1" smtClean="0"/>
              <a:t>Análisis</a:t>
            </a:r>
            <a:r>
              <a:rPr lang="en-US" sz="2000" dirty="0" smtClean="0"/>
              <a:t> de </a:t>
            </a:r>
            <a:r>
              <a:rPr lang="en-US" sz="2000" dirty="0" err="1" smtClean="0"/>
              <a:t>requisitos</a:t>
            </a:r>
            <a:endParaRPr lang="en-US" sz="2000" dirty="0" smtClean="0"/>
          </a:p>
          <a:p>
            <a:r>
              <a:rPr lang="en-US" sz="2000" dirty="0" err="1" smtClean="0"/>
              <a:t>Arquitectura</a:t>
            </a:r>
            <a:endParaRPr lang="en-US" sz="2000" dirty="0" smtClean="0"/>
          </a:p>
          <a:p>
            <a:r>
              <a:rPr lang="en-US" sz="2000" dirty="0" err="1" smtClean="0"/>
              <a:t>Caso</a:t>
            </a:r>
            <a:r>
              <a:rPr lang="en-US" sz="2000" dirty="0" smtClean="0"/>
              <a:t> de </a:t>
            </a:r>
            <a:r>
              <a:rPr lang="en-US" sz="2000" dirty="0" err="1" smtClean="0"/>
              <a:t>Estudio</a:t>
            </a:r>
            <a:endParaRPr lang="en-US" sz="2000" dirty="0" smtClean="0"/>
          </a:p>
          <a:p>
            <a:r>
              <a:rPr lang="en-US" sz="2000" dirty="0" err="1" smtClean="0"/>
              <a:t>Conclusiones</a:t>
            </a:r>
            <a:r>
              <a:rPr lang="en-US" sz="2000" dirty="0" smtClean="0"/>
              <a:t> y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futuro</a:t>
            </a:r>
            <a:endParaRPr lang="en-US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3557977" y="2649589"/>
            <a:ext cx="4565157" cy="2080255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267" y="1729015"/>
            <a:ext cx="4565157" cy="36218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PLATAFORMAS DE AUTOMATIZACIÓN DE TAREAS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IFTTT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ZAPIER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 dirty="0" smtClean="0"/>
              <a:t>Zaps: </a:t>
            </a:r>
            <a:r>
              <a:rPr lang="en-US" sz="1600" dirty="0" err="1" smtClean="0"/>
              <a:t>reglas</a:t>
            </a:r>
            <a:r>
              <a:rPr lang="en-US" sz="1600" dirty="0" smtClean="0"/>
              <a:t> simples        </a:t>
            </a:r>
            <a:r>
              <a:rPr lang="en-US" sz="1600" dirty="0" err="1" smtClean="0"/>
              <a:t>evento</a:t>
            </a:r>
            <a:r>
              <a:rPr lang="en-US" sz="1600" dirty="0" smtClean="0"/>
              <a:t> – </a:t>
            </a:r>
            <a:r>
              <a:rPr lang="en-US" sz="1600" dirty="0" err="1" smtClean="0"/>
              <a:t>condición</a:t>
            </a:r>
            <a:r>
              <a:rPr lang="en-US" sz="1600" dirty="0" smtClean="0"/>
              <a:t> – </a:t>
            </a:r>
            <a:r>
              <a:rPr lang="en-US" sz="1600" dirty="0" err="1" smtClean="0"/>
              <a:t>acción</a:t>
            </a:r>
            <a:r>
              <a:rPr lang="en-US" sz="1600" dirty="0" smtClean="0"/>
              <a:t> 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 dirty="0" smtClean="0"/>
              <a:t>310 </a:t>
            </a:r>
            <a:r>
              <a:rPr lang="en-US" sz="1600" dirty="0" err="1" smtClean="0"/>
              <a:t>canales</a:t>
            </a:r>
            <a:r>
              <a:rPr lang="en-US" sz="1600" dirty="0" smtClean="0"/>
              <a:t> (</a:t>
            </a:r>
            <a:r>
              <a:rPr lang="en-US" sz="1600" dirty="0" err="1" smtClean="0"/>
              <a:t>servicios</a:t>
            </a:r>
            <a:r>
              <a:rPr lang="en-US" sz="1600" dirty="0" smtClean="0"/>
              <a:t> web)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 dirty="0" err="1" smtClean="0"/>
              <a:t>Más</a:t>
            </a:r>
            <a:r>
              <a:rPr lang="en-US" sz="1600" dirty="0" smtClean="0"/>
              <a:t> </a:t>
            </a:r>
            <a:r>
              <a:rPr lang="en-US" sz="1600" dirty="0" err="1" smtClean="0"/>
              <a:t>orientado</a:t>
            </a:r>
            <a:r>
              <a:rPr lang="en-US" sz="1600" dirty="0" smtClean="0"/>
              <a:t> al </a:t>
            </a:r>
            <a:r>
              <a:rPr lang="en-US" sz="1600" dirty="0" err="1" smtClean="0"/>
              <a:t>ámbito</a:t>
            </a:r>
            <a:r>
              <a:rPr lang="en-US" sz="1600" dirty="0" smtClean="0"/>
              <a:t> </a:t>
            </a:r>
            <a:r>
              <a:rPr lang="en-US" sz="1600" dirty="0" err="1" smtClean="0"/>
              <a:t>profesional</a:t>
            </a:r>
            <a:endParaRPr lang="en-US" sz="1600" dirty="0" smtClean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 dirty="0" err="1" smtClean="0"/>
              <a:t>Financiación</a:t>
            </a:r>
            <a:r>
              <a:rPr lang="en-US" sz="1600" dirty="0" smtClean="0"/>
              <a:t> $1.2M</a:t>
            </a:r>
            <a:endParaRPr lang="en-US" sz="16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endParaRPr lang="en-US" dirty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 dirty="0" smtClean="0"/>
              <a:t>Recipes: </a:t>
            </a:r>
            <a:r>
              <a:rPr lang="en-US" sz="1600" dirty="0" err="1" smtClean="0"/>
              <a:t>reglas</a:t>
            </a:r>
            <a:r>
              <a:rPr lang="en-US" sz="1600" dirty="0" smtClean="0"/>
              <a:t> simples    </a:t>
            </a:r>
            <a:r>
              <a:rPr lang="en-US" sz="1600" dirty="0" err="1" smtClean="0"/>
              <a:t>evento</a:t>
            </a:r>
            <a:r>
              <a:rPr lang="en-US" sz="1600" dirty="0" smtClean="0"/>
              <a:t> – </a:t>
            </a:r>
            <a:r>
              <a:rPr lang="en-US" sz="1600" dirty="0" err="1" smtClean="0"/>
              <a:t>condición</a:t>
            </a:r>
            <a:r>
              <a:rPr lang="en-US" sz="1600" dirty="0" smtClean="0"/>
              <a:t> – </a:t>
            </a:r>
            <a:r>
              <a:rPr lang="en-US" sz="1600" dirty="0" err="1" smtClean="0"/>
              <a:t>acción</a:t>
            </a:r>
            <a:endParaRPr lang="en-US" sz="1600" dirty="0" smtClean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 dirty="0" smtClean="0"/>
              <a:t>76 </a:t>
            </a:r>
            <a:r>
              <a:rPr lang="en-US" sz="1600" dirty="0" err="1" smtClean="0"/>
              <a:t>canales</a:t>
            </a:r>
            <a:endParaRPr lang="en-US" sz="1600" dirty="0" smtClean="0"/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 dirty="0" err="1" smtClean="0"/>
              <a:t>Orientado</a:t>
            </a:r>
            <a:r>
              <a:rPr lang="en-US" sz="1600" dirty="0" smtClean="0"/>
              <a:t> al </a:t>
            </a:r>
            <a:r>
              <a:rPr lang="en-US" sz="1600" dirty="0" err="1" smtClean="0"/>
              <a:t>usuario</a:t>
            </a:r>
            <a:r>
              <a:rPr lang="en-US" sz="1600" dirty="0" smtClean="0"/>
              <a:t> </a:t>
            </a:r>
            <a:r>
              <a:rPr lang="en-US" sz="1600" dirty="0" err="1" smtClean="0"/>
              <a:t>básico</a:t>
            </a:r>
            <a:r>
              <a:rPr lang="en-US" sz="1600" dirty="0" smtClean="0"/>
              <a:t> de internet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1600" dirty="0" err="1" smtClean="0"/>
              <a:t>Financiación</a:t>
            </a:r>
            <a:r>
              <a:rPr lang="en-US" sz="1600" dirty="0" smtClean="0"/>
              <a:t> $8.5M</a:t>
            </a:r>
            <a:endParaRPr lang="en-US" sz="1600" dirty="0"/>
          </a:p>
        </p:txBody>
      </p:sp>
      <p:pic>
        <p:nvPicPr>
          <p:cNvPr id="10" name="Picture 9" descr="iftt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01" y="2189741"/>
            <a:ext cx="3798823" cy="1086324"/>
          </a:xfrm>
          <a:prstGeom prst="rect">
            <a:avLst/>
          </a:prstGeom>
        </p:spPr>
      </p:pic>
      <p:pic>
        <p:nvPicPr>
          <p:cNvPr id="17" name="Picture 16" descr="zapi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73" y="1981717"/>
            <a:ext cx="2347369" cy="121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6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A Presentation">
  <a:themeElements>
    <a:clrScheme name="Esa presentatio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Esa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gsi">
  <a:themeElements>
    <a:clrScheme name="Esa presentatio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Esa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gsi">
  <a:themeElements>
    <a:clrScheme name="Esa presentatio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Esa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7424</TotalTime>
  <Words>1966</Words>
  <Application>Microsoft Macintosh PowerPoint</Application>
  <PresentationFormat>On-screen Show (4:3)</PresentationFormat>
  <Paragraphs>382</Paragraphs>
  <Slides>43</Slides>
  <Notes>30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ESA Presentation</vt:lpstr>
      <vt:lpstr>gsi</vt:lpstr>
      <vt:lpstr>1_gsi</vt:lpstr>
      <vt:lpstr>DESARROLLO DE UNA PLATAFORMA DE AUTOMATIZACIÓN DE TAREAS</vt:lpstr>
      <vt:lpstr>ÍNDICE</vt:lpstr>
      <vt:lpstr>INTRODUCCIÓN</vt:lpstr>
      <vt:lpstr>DESARROLLO DE UNA PLATAFORMA INTELIGENTE DE AUTOMATIZACIÓN DE TAREAS</vt:lpstr>
      <vt:lpstr>MOTIVACIÓN</vt:lpstr>
      <vt:lpstr>MARCO</vt:lpstr>
      <vt:lpstr>OBJETIVOS</vt:lpstr>
      <vt:lpstr>ESTADO DEL ARTE</vt:lpstr>
      <vt:lpstr>PLATAFORMAS DE AUTOMATIZACIÓN DE TAREAS</vt:lpstr>
      <vt:lpstr>TECNOLOGÍAS DE REGLAS</vt:lpstr>
      <vt:lpstr>COMPLEX EVENT PROCESSING (CEP)</vt:lpstr>
      <vt:lpstr>DROOLS EXPERT &amp; FUSION</vt:lpstr>
      <vt:lpstr>TECNOLOGÍAS SEMÁNTICAS: ONTOLOGÍA EWE </vt:lpstr>
      <vt:lpstr>SPIN: SPARQL INFERENCING NOTATION</vt:lpstr>
      <vt:lpstr>GLOBAL SENSOR NETWORK: GSN</vt:lpstr>
      <vt:lpstr>THE INTERNET OF THINGS</vt:lpstr>
      <vt:lpstr>ANÁLISIS DE REQUISITOS</vt:lpstr>
      <vt:lpstr>CASO DE USO</vt:lpstr>
      <vt:lpstr>CAPTURA DE REQUISITOS</vt:lpstr>
      <vt:lpstr>ARQUITECTURA</vt:lpstr>
      <vt:lpstr>DESCRIPCIÓN GLOBAL</vt:lpstr>
      <vt:lpstr>MODELO FUNCIONAL</vt:lpstr>
      <vt:lpstr>BERRIES-DrEWE</vt:lpstr>
      <vt:lpstr>BERRIES-DrEWE</vt:lpstr>
      <vt:lpstr>MÓDULO GSN</vt:lpstr>
      <vt:lpstr>MÓDULO GSN</vt:lpstr>
      <vt:lpstr>WEB HANDLERS</vt:lpstr>
      <vt:lpstr>WEB HANDLERS</vt:lpstr>
      <vt:lpstr>DrEWE COMPLEX RULE ENGINE</vt:lpstr>
      <vt:lpstr>DrEWE COMPLEX RULE ENGINE</vt:lpstr>
      <vt:lpstr>MOTOR DE REGLAS SEMÁNTICO</vt:lpstr>
      <vt:lpstr>CASO DE ESTUDIO</vt:lpstr>
      <vt:lpstr>CASO DE ESTUDIO</vt:lpstr>
      <vt:lpstr>DISEÑO DE CANALES PARA EWE</vt:lpstr>
      <vt:lpstr>DEMO</vt:lpstr>
      <vt:lpstr>GOOGLE CALENDAR HANDLER</vt:lpstr>
      <vt:lpstr>DNI EVENT HANDLER</vt:lpstr>
      <vt:lpstr>CEP RULE ENGINE (DROOLS)</vt:lpstr>
      <vt:lpstr>SEMANTIC RULE ENGINE (SPIN)</vt:lpstr>
      <vt:lpstr>CONCLUSIONES Y TRABAJO FUTURO</vt:lpstr>
      <vt:lpstr>CONCLUSIONES</vt:lpstr>
      <vt:lpstr>LÍNEAS FUTURAS</vt:lpstr>
      <vt:lpstr>PREGUNTAS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Carlos Crespo</cp:lastModifiedBy>
  <cp:revision>109</cp:revision>
  <cp:lastPrinted>2008-08-26T16:26:23Z</cp:lastPrinted>
  <dcterms:created xsi:type="dcterms:W3CDTF">2013-12-10T14:11:42Z</dcterms:created>
  <dcterms:modified xsi:type="dcterms:W3CDTF">2013-12-20T11:52:59Z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Title">
    <vt:lpwstr>ESA Presentation</vt:lpwstr>
  </property>
  <property fmtid="{D5CDD505-2E9C-101B-9397-08002B2CF9AE}" pid="3" name="PSubtitle">
    <vt:lpwstr>ESA Presentation</vt:lpwstr>
  </property>
  <property fmtid="{D5CDD505-2E9C-101B-9397-08002B2CF9AE}" pid="4" name="PAuthor">
    <vt:lpwstr/>
  </property>
  <property fmtid="{D5CDD505-2E9C-101B-9397-08002B2CF9AE}" pid="5" name="PPlace">
    <vt:lpwstr/>
  </property>
  <property fmtid="{D5CDD505-2E9C-101B-9397-08002B2CF9AE}" pid="6" name="PDate">
    <vt:lpwstr>DD/MM/YYYY</vt:lpwstr>
  </property>
  <property fmtid="{D5CDD505-2E9C-101B-9397-08002B2CF9AE}" pid="7" name="PProgramme">
    <vt:lpwstr/>
  </property>
  <property fmtid="{D5CDD505-2E9C-101B-9397-08002B2CF9AE}" pid="8" name="PEmail">
    <vt:lpwstr/>
  </property>
  <property fmtid="{D5CDD505-2E9C-101B-9397-08002B2CF9AE}" pid="9" name="PClassification">
    <vt:lpwstr>ESA UNCLASSIFIED – For Official Use</vt:lpwstr>
  </property>
  <property fmtid="{D5CDD505-2E9C-101B-9397-08002B2CF9AE}" pid="10" name="POptionButton1">
    <vt:bool>true</vt:bool>
  </property>
  <property fmtid="{D5CDD505-2E9C-101B-9397-08002B2CF9AE}" pid="11" name="POptionButton2">
    <vt:bool>false</vt:bool>
  </property>
  <property fmtid="{D5CDD505-2E9C-101B-9397-08002B2CF9AE}" pid="12" name="ESAVersion">
    <vt:lpwstr>4GV1.0</vt:lpwstr>
  </property>
  <property fmtid="{D5CDD505-2E9C-101B-9397-08002B2CF9AE}" pid="13" name="ShowESADialog1">
    <vt:bool>true</vt:bool>
  </property>
</Properties>
</file>